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ink/ink1.xml" ContentType="application/inkml+xml"/>
  <Override PartName="/ppt/notesSlides/notesSlide3.xml" ContentType="application/vnd.openxmlformats-officedocument.presentationml.notesSlide+xml"/>
  <Override PartName="/ppt/ink/ink2.xml" ContentType="application/inkml+xml"/>
  <Override PartName="/ppt/notesSlides/notesSlide4.xml" ContentType="application/vnd.openxmlformats-officedocument.presentationml.notesSlide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05" r:id="rId2"/>
    <p:sldId id="301" r:id="rId3"/>
    <p:sldId id="299" r:id="rId4"/>
    <p:sldId id="257" r:id="rId5"/>
    <p:sldId id="275" r:id="rId6"/>
    <p:sldId id="276" r:id="rId7"/>
    <p:sldId id="293" r:id="rId8"/>
    <p:sldId id="278" r:id="rId9"/>
    <p:sldId id="280" r:id="rId10"/>
    <p:sldId id="268" r:id="rId11"/>
    <p:sldId id="269" r:id="rId12"/>
    <p:sldId id="272" r:id="rId13"/>
    <p:sldId id="284" r:id="rId14"/>
    <p:sldId id="285" r:id="rId15"/>
    <p:sldId id="288" r:id="rId16"/>
    <p:sldId id="292" r:id="rId17"/>
    <p:sldId id="306" r:id="rId18"/>
    <p:sldId id="307" r:id="rId19"/>
    <p:sldId id="308" r:id="rId20"/>
  </p:sldIdLst>
  <p:sldSz cx="9144000" cy="6858000" type="screen4x3"/>
  <p:notesSz cx="6735763" cy="98663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43"/>
    <p:restoredTop sz="86191"/>
  </p:normalViewPr>
  <p:slideViewPr>
    <p:cSldViewPr>
      <p:cViewPr varScale="1">
        <p:scale>
          <a:sx n="96" d="100"/>
          <a:sy n="96" d="100"/>
        </p:scale>
        <p:origin x="97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876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6" Type="http://schemas.openxmlformats.org/officeDocument/2006/relationships/image" Target="../media/image17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Relationship Id="rId14" Type="http://schemas.openxmlformats.org/officeDocument/2006/relationships/image" Target="../media/image1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6" Type="http://schemas.openxmlformats.org/officeDocument/2006/relationships/image" Target="../media/image17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Relationship Id="rId14" Type="http://schemas.openxmlformats.org/officeDocument/2006/relationships/image" Target="../media/image1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5E16BE-6C00-44DA-A271-5FAC0158E453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97C59074-BF19-4E5A-8AA4-CA969E64355F}">
      <dgm:prSet/>
      <dgm:spPr/>
      <dgm:t>
        <a:bodyPr/>
        <a:lstStyle/>
        <a:p>
          <a:r>
            <a:rPr lang="it-IT"/>
            <a:t>Coordinamento operativo </a:t>
          </a:r>
          <a:endParaRPr lang="en-US"/>
        </a:p>
      </dgm:t>
    </dgm:pt>
    <dgm:pt modelId="{BF2EA730-4100-4418-B625-7B65ACD8DF68}" type="parTrans" cxnId="{545C8186-DE12-4FED-BA0A-4CA32F34F6FA}">
      <dgm:prSet/>
      <dgm:spPr/>
      <dgm:t>
        <a:bodyPr/>
        <a:lstStyle/>
        <a:p>
          <a:endParaRPr lang="en-US"/>
        </a:p>
      </dgm:t>
    </dgm:pt>
    <dgm:pt modelId="{D35DC194-AED7-48CC-9DED-AF6B034B95A4}" type="sibTrans" cxnId="{545C8186-DE12-4FED-BA0A-4CA32F34F6FA}">
      <dgm:prSet/>
      <dgm:spPr/>
      <dgm:t>
        <a:bodyPr/>
        <a:lstStyle/>
        <a:p>
          <a:endParaRPr lang="en-US"/>
        </a:p>
      </dgm:t>
    </dgm:pt>
    <dgm:pt modelId="{77F0FF0C-6F1B-45C4-8452-EE6F345B53C8}">
      <dgm:prSet/>
      <dgm:spPr/>
      <dgm:t>
        <a:bodyPr/>
        <a:lstStyle/>
        <a:p>
          <a:r>
            <a:rPr lang="it-IT"/>
            <a:t>Direzione operazioni volo </a:t>
          </a:r>
          <a:endParaRPr lang="en-US"/>
        </a:p>
      </dgm:t>
    </dgm:pt>
    <dgm:pt modelId="{53C49F63-B501-4F26-9E1F-80C5D9CF8D28}" type="parTrans" cxnId="{1E3ABA58-59E0-46E0-AC50-3B36AADE019E}">
      <dgm:prSet/>
      <dgm:spPr/>
      <dgm:t>
        <a:bodyPr/>
        <a:lstStyle/>
        <a:p>
          <a:endParaRPr lang="en-US"/>
        </a:p>
      </dgm:t>
    </dgm:pt>
    <dgm:pt modelId="{1435FBF4-2C98-4CDC-B8A4-59CC89CDF00C}" type="sibTrans" cxnId="{1E3ABA58-59E0-46E0-AC50-3B36AADE019E}">
      <dgm:prSet/>
      <dgm:spPr/>
      <dgm:t>
        <a:bodyPr/>
        <a:lstStyle/>
        <a:p>
          <a:endParaRPr lang="en-US"/>
        </a:p>
      </dgm:t>
    </dgm:pt>
    <dgm:pt modelId="{30E17FD3-9521-471D-B7F3-A0016F992622}">
      <dgm:prSet/>
      <dgm:spPr/>
      <dgm:t>
        <a:bodyPr/>
        <a:lstStyle/>
        <a:p>
          <a:r>
            <a:rPr lang="it-IT"/>
            <a:t>Scuola di pilotaggio primo livello </a:t>
          </a:r>
          <a:endParaRPr lang="en-US"/>
        </a:p>
      </dgm:t>
    </dgm:pt>
    <dgm:pt modelId="{C91BC43B-912D-4C70-9E72-0E74D3349EA0}" type="parTrans" cxnId="{616BC193-21C3-459A-9B6F-192C6AE29C52}">
      <dgm:prSet/>
      <dgm:spPr/>
      <dgm:t>
        <a:bodyPr/>
        <a:lstStyle/>
        <a:p>
          <a:endParaRPr lang="en-US"/>
        </a:p>
      </dgm:t>
    </dgm:pt>
    <dgm:pt modelId="{46FED550-8166-425D-8045-926B17B91DE4}" type="sibTrans" cxnId="{616BC193-21C3-459A-9B6F-192C6AE29C52}">
      <dgm:prSet/>
      <dgm:spPr/>
      <dgm:t>
        <a:bodyPr/>
        <a:lstStyle/>
        <a:p>
          <a:endParaRPr lang="en-US"/>
        </a:p>
      </dgm:t>
    </dgm:pt>
    <dgm:pt modelId="{B91ABC78-13C4-476F-A7C9-4E62ABCB42E6}">
      <dgm:prSet/>
      <dgm:spPr/>
      <dgm:t>
        <a:bodyPr/>
        <a:lstStyle/>
        <a:p>
          <a:r>
            <a:rPr lang="it-IT"/>
            <a:t>Centro di addestramento equipaggi </a:t>
          </a:r>
          <a:endParaRPr lang="en-US"/>
        </a:p>
      </dgm:t>
    </dgm:pt>
    <dgm:pt modelId="{D0003045-8EC4-43BA-B1F9-13B92F5CF7C9}" type="parTrans" cxnId="{01705747-099B-44AD-90F4-F599F0B7BD2D}">
      <dgm:prSet/>
      <dgm:spPr/>
      <dgm:t>
        <a:bodyPr/>
        <a:lstStyle/>
        <a:p>
          <a:endParaRPr lang="en-US"/>
        </a:p>
      </dgm:t>
    </dgm:pt>
    <dgm:pt modelId="{D8C51287-0C92-480E-BF01-2C7D81585845}" type="sibTrans" cxnId="{01705747-099B-44AD-90F4-F599F0B7BD2D}">
      <dgm:prSet/>
      <dgm:spPr/>
      <dgm:t>
        <a:bodyPr/>
        <a:lstStyle/>
        <a:p>
          <a:endParaRPr lang="en-US"/>
        </a:p>
      </dgm:t>
    </dgm:pt>
    <dgm:pt modelId="{19E600A0-AC0B-4000-BD22-FCD170ACF33B}">
      <dgm:prSet/>
      <dgm:spPr/>
      <dgm:t>
        <a:bodyPr/>
        <a:lstStyle/>
        <a:p>
          <a:r>
            <a:rPr lang="it-IT"/>
            <a:t>Centro addestramento assistenti di volo </a:t>
          </a:r>
          <a:endParaRPr lang="en-US"/>
        </a:p>
      </dgm:t>
    </dgm:pt>
    <dgm:pt modelId="{D4961ECA-8ADD-432D-ADF7-B27797D81EBF}" type="parTrans" cxnId="{69C44698-CE3F-4609-8D55-1752ADC4B80C}">
      <dgm:prSet/>
      <dgm:spPr/>
      <dgm:t>
        <a:bodyPr/>
        <a:lstStyle/>
        <a:p>
          <a:endParaRPr lang="en-US"/>
        </a:p>
      </dgm:t>
    </dgm:pt>
    <dgm:pt modelId="{947AA20C-68E6-4162-9868-4119E404589B}" type="sibTrans" cxnId="{69C44698-CE3F-4609-8D55-1752ADC4B80C}">
      <dgm:prSet/>
      <dgm:spPr/>
      <dgm:t>
        <a:bodyPr/>
        <a:lstStyle/>
        <a:p>
          <a:endParaRPr lang="en-US"/>
        </a:p>
      </dgm:t>
    </dgm:pt>
    <dgm:pt modelId="{98123DE1-BCF1-4BC1-83DD-B1C224D94C72}">
      <dgm:prSet/>
      <dgm:spPr/>
      <dgm:t>
        <a:bodyPr/>
        <a:lstStyle/>
        <a:p>
          <a:r>
            <a:rPr lang="it-IT"/>
            <a:t>Dipartimento security </a:t>
          </a:r>
          <a:endParaRPr lang="en-US"/>
        </a:p>
      </dgm:t>
    </dgm:pt>
    <dgm:pt modelId="{F810ACAC-12DC-4476-8AC1-99DEF7AC5B1D}" type="parTrans" cxnId="{BB7524F4-B7A1-4F72-9360-D470EE13EB47}">
      <dgm:prSet/>
      <dgm:spPr/>
      <dgm:t>
        <a:bodyPr/>
        <a:lstStyle/>
        <a:p>
          <a:endParaRPr lang="en-US"/>
        </a:p>
      </dgm:t>
    </dgm:pt>
    <dgm:pt modelId="{E9A2CCA0-4DF0-4A96-9AFB-AF5BF2E586CC}" type="sibTrans" cxnId="{BB7524F4-B7A1-4F72-9360-D470EE13EB47}">
      <dgm:prSet/>
      <dgm:spPr/>
      <dgm:t>
        <a:bodyPr/>
        <a:lstStyle/>
        <a:p>
          <a:endParaRPr lang="en-US"/>
        </a:p>
      </dgm:t>
    </dgm:pt>
    <dgm:pt modelId="{6F1AB1DA-C100-4A31-8F3D-73FE7ABA12FC}">
      <dgm:prSet/>
      <dgm:spPr/>
      <dgm:t>
        <a:bodyPr/>
        <a:lstStyle/>
        <a:p>
          <a:r>
            <a:rPr lang="it-IT"/>
            <a:t>Dipartimento safety </a:t>
          </a:r>
          <a:endParaRPr lang="en-US"/>
        </a:p>
      </dgm:t>
    </dgm:pt>
    <dgm:pt modelId="{D6C62CC3-9009-4374-AB9B-BA038EBFCE16}" type="parTrans" cxnId="{F302A0D0-F007-491E-9E9F-B136F36F2EC2}">
      <dgm:prSet/>
      <dgm:spPr/>
      <dgm:t>
        <a:bodyPr/>
        <a:lstStyle/>
        <a:p>
          <a:endParaRPr lang="en-US"/>
        </a:p>
      </dgm:t>
    </dgm:pt>
    <dgm:pt modelId="{1FEE336C-313D-44AF-B6AE-F03BCA37244C}" type="sibTrans" cxnId="{F302A0D0-F007-491E-9E9F-B136F36F2EC2}">
      <dgm:prSet/>
      <dgm:spPr/>
      <dgm:t>
        <a:bodyPr/>
        <a:lstStyle/>
        <a:p>
          <a:endParaRPr lang="en-US"/>
        </a:p>
      </dgm:t>
    </dgm:pt>
    <dgm:pt modelId="{4CF329F8-209A-4079-A244-68DB632F9D37}">
      <dgm:prSet/>
      <dgm:spPr/>
      <dgm:t>
        <a:bodyPr/>
        <a:lstStyle/>
        <a:p>
          <a:r>
            <a:rPr lang="it-IT"/>
            <a:t>Dipartimento amministrativo </a:t>
          </a:r>
          <a:endParaRPr lang="en-US"/>
        </a:p>
      </dgm:t>
    </dgm:pt>
    <dgm:pt modelId="{63E9069E-F4EA-4E9E-BCD0-73168F3A416D}" type="parTrans" cxnId="{F31A78CF-CA21-4274-9EDB-AFF114CE1EC1}">
      <dgm:prSet/>
      <dgm:spPr/>
      <dgm:t>
        <a:bodyPr/>
        <a:lstStyle/>
        <a:p>
          <a:endParaRPr lang="en-US"/>
        </a:p>
      </dgm:t>
    </dgm:pt>
    <dgm:pt modelId="{A2E39873-D3AE-471D-AC6E-6215BC9F4C40}" type="sibTrans" cxnId="{F31A78CF-CA21-4274-9EDB-AFF114CE1EC1}">
      <dgm:prSet/>
      <dgm:spPr/>
      <dgm:t>
        <a:bodyPr/>
        <a:lstStyle/>
        <a:p>
          <a:endParaRPr lang="en-US"/>
        </a:p>
      </dgm:t>
    </dgm:pt>
    <dgm:pt modelId="{764C2405-6FBB-4B79-B483-0C2CF35C7708}" type="pres">
      <dgm:prSet presAssocID="{ED5E16BE-6C00-44DA-A271-5FAC0158E453}" presName="root" presStyleCnt="0">
        <dgm:presLayoutVars>
          <dgm:dir/>
          <dgm:resizeHandles val="exact"/>
        </dgm:presLayoutVars>
      </dgm:prSet>
      <dgm:spPr/>
    </dgm:pt>
    <dgm:pt modelId="{814F5A30-1490-440C-82E5-19AFF8DA5164}" type="pres">
      <dgm:prSet presAssocID="{ED5E16BE-6C00-44DA-A271-5FAC0158E453}" presName="container" presStyleCnt="0">
        <dgm:presLayoutVars>
          <dgm:dir/>
          <dgm:resizeHandles val="exact"/>
        </dgm:presLayoutVars>
      </dgm:prSet>
      <dgm:spPr/>
    </dgm:pt>
    <dgm:pt modelId="{103080C5-8CF1-47B4-A45E-B1EE69DA32EB}" type="pres">
      <dgm:prSet presAssocID="{97C59074-BF19-4E5A-8AA4-CA969E64355F}" presName="compNode" presStyleCnt="0"/>
      <dgm:spPr/>
    </dgm:pt>
    <dgm:pt modelId="{E76B1350-ABC1-4CE1-B045-E9B5ADF27DE6}" type="pres">
      <dgm:prSet presAssocID="{97C59074-BF19-4E5A-8AA4-CA969E64355F}" presName="iconBgRect" presStyleLbl="bgShp" presStyleIdx="0" presStyleCnt="8"/>
      <dgm:spPr/>
    </dgm:pt>
    <dgm:pt modelId="{01711612-9B84-43ED-87FC-95F9F0AF69F8}" type="pres">
      <dgm:prSet presAssocID="{97C59074-BF19-4E5A-8AA4-CA969E64355F}" presName="iconRect" presStyleLbl="node1" presStyleIdx="0" presStyleCnt="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iunione"/>
        </a:ext>
      </dgm:extLst>
    </dgm:pt>
    <dgm:pt modelId="{8752415E-4BD3-41F6-B645-F7AC194038D4}" type="pres">
      <dgm:prSet presAssocID="{97C59074-BF19-4E5A-8AA4-CA969E64355F}" presName="spaceRect" presStyleCnt="0"/>
      <dgm:spPr/>
    </dgm:pt>
    <dgm:pt modelId="{EB36D1D7-41BF-4382-9985-3BC78CF9DAF9}" type="pres">
      <dgm:prSet presAssocID="{97C59074-BF19-4E5A-8AA4-CA969E64355F}" presName="textRect" presStyleLbl="revTx" presStyleIdx="0" presStyleCnt="8">
        <dgm:presLayoutVars>
          <dgm:chMax val="1"/>
          <dgm:chPref val="1"/>
        </dgm:presLayoutVars>
      </dgm:prSet>
      <dgm:spPr/>
    </dgm:pt>
    <dgm:pt modelId="{1F6D8FE0-3645-4038-8DD6-8154C466215B}" type="pres">
      <dgm:prSet presAssocID="{D35DC194-AED7-48CC-9DED-AF6B034B95A4}" presName="sibTrans" presStyleLbl="sibTrans2D1" presStyleIdx="0" presStyleCnt="0"/>
      <dgm:spPr/>
    </dgm:pt>
    <dgm:pt modelId="{D7DA0270-8866-40C1-8EB8-C3C1BB6CB79E}" type="pres">
      <dgm:prSet presAssocID="{77F0FF0C-6F1B-45C4-8452-EE6F345B53C8}" presName="compNode" presStyleCnt="0"/>
      <dgm:spPr/>
    </dgm:pt>
    <dgm:pt modelId="{2A2D7CDB-8CF7-4E3B-AE48-45A7B329502C}" type="pres">
      <dgm:prSet presAssocID="{77F0FF0C-6F1B-45C4-8452-EE6F345B53C8}" presName="iconBgRect" presStyleLbl="bgShp" presStyleIdx="1" presStyleCnt="8"/>
      <dgm:spPr/>
    </dgm:pt>
    <dgm:pt modelId="{49B51E89-D9A9-4F32-BAD7-96450D4BB745}" type="pres">
      <dgm:prSet presAssocID="{77F0FF0C-6F1B-45C4-8452-EE6F345B53C8}" presName="iconRect" presStyleLbl="node1" presStyleIdx="1" presStyleCnt="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eroplano"/>
        </a:ext>
      </dgm:extLst>
    </dgm:pt>
    <dgm:pt modelId="{F6401863-DF36-4B57-9247-EB37B3BB88F6}" type="pres">
      <dgm:prSet presAssocID="{77F0FF0C-6F1B-45C4-8452-EE6F345B53C8}" presName="spaceRect" presStyleCnt="0"/>
      <dgm:spPr/>
    </dgm:pt>
    <dgm:pt modelId="{5A186533-EA8A-46EB-A8EE-E5F6A64CCC35}" type="pres">
      <dgm:prSet presAssocID="{77F0FF0C-6F1B-45C4-8452-EE6F345B53C8}" presName="textRect" presStyleLbl="revTx" presStyleIdx="1" presStyleCnt="8">
        <dgm:presLayoutVars>
          <dgm:chMax val="1"/>
          <dgm:chPref val="1"/>
        </dgm:presLayoutVars>
      </dgm:prSet>
      <dgm:spPr/>
    </dgm:pt>
    <dgm:pt modelId="{99A1EDE3-97F5-4EC8-A60D-6D834FFCDC90}" type="pres">
      <dgm:prSet presAssocID="{1435FBF4-2C98-4CDC-B8A4-59CC89CDF00C}" presName="sibTrans" presStyleLbl="sibTrans2D1" presStyleIdx="0" presStyleCnt="0"/>
      <dgm:spPr/>
    </dgm:pt>
    <dgm:pt modelId="{7D8E55E0-6852-4178-8400-CAF6AD36E970}" type="pres">
      <dgm:prSet presAssocID="{30E17FD3-9521-471D-B7F3-A0016F992622}" presName="compNode" presStyleCnt="0"/>
      <dgm:spPr/>
    </dgm:pt>
    <dgm:pt modelId="{1905CE64-D9D5-4CD7-B8CB-3ECEFB2BF9D4}" type="pres">
      <dgm:prSet presAssocID="{30E17FD3-9521-471D-B7F3-A0016F992622}" presName="iconBgRect" presStyleLbl="bgShp" presStyleIdx="2" presStyleCnt="8"/>
      <dgm:spPr/>
    </dgm:pt>
    <dgm:pt modelId="{11402581-CCD0-47AB-A473-E4F29DD0682F}" type="pres">
      <dgm:prSet presAssocID="{30E17FD3-9521-471D-B7F3-A0016F992622}" presName="iconRect" presStyleLbl="node1" presStyleIdx="2" presStyleCnt="8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egno di spunta"/>
        </a:ext>
      </dgm:extLst>
    </dgm:pt>
    <dgm:pt modelId="{9A8D1E34-F85A-4081-B2B2-67B38A70E5B9}" type="pres">
      <dgm:prSet presAssocID="{30E17FD3-9521-471D-B7F3-A0016F992622}" presName="spaceRect" presStyleCnt="0"/>
      <dgm:spPr/>
    </dgm:pt>
    <dgm:pt modelId="{5A3C7101-ECE2-4511-8A8E-E160B1266BAF}" type="pres">
      <dgm:prSet presAssocID="{30E17FD3-9521-471D-B7F3-A0016F992622}" presName="textRect" presStyleLbl="revTx" presStyleIdx="2" presStyleCnt="8">
        <dgm:presLayoutVars>
          <dgm:chMax val="1"/>
          <dgm:chPref val="1"/>
        </dgm:presLayoutVars>
      </dgm:prSet>
      <dgm:spPr/>
    </dgm:pt>
    <dgm:pt modelId="{CB8BC656-583C-472B-BA2E-0847A3943977}" type="pres">
      <dgm:prSet presAssocID="{46FED550-8166-425D-8045-926B17B91DE4}" presName="sibTrans" presStyleLbl="sibTrans2D1" presStyleIdx="0" presStyleCnt="0"/>
      <dgm:spPr/>
    </dgm:pt>
    <dgm:pt modelId="{71F83901-BDBB-418D-B523-7D98C81EF55E}" type="pres">
      <dgm:prSet presAssocID="{B91ABC78-13C4-476F-A7C9-4E62ABCB42E6}" presName="compNode" presStyleCnt="0"/>
      <dgm:spPr/>
    </dgm:pt>
    <dgm:pt modelId="{348B8C65-D02D-4A6A-9BD7-B5CCE6CD3005}" type="pres">
      <dgm:prSet presAssocID="{B91ABC78-13C4-476F-A7C9-4E62ABCB42E6}" presName="iconBgRect" presStyleLbl="bgShp" presStyleIdx="3" presStyleCnt="8"/>
      <dgm:spPr/>
    </dgm:pt>
    <dgm:pt modelId="{2783C269-8658-468E-9A71-E8F085D4AA92}" type="pres">
      <dgm:prSet presAssocID="{B91ABC78-13C4-476F-A7C9-4E62ABCB42E6}" presName="iconRect" presStyleLbl="node1" presStyleIdx="3" presStyleCnt="8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ente"/>
        </a:ext>
      </dgm:extLst>
    </dgm:pt>
    <dgm:pt modelId="{4BE5AD3B-31DB-42A2-B42C-7947957467C8}" type="pres">
      <dgm:prSet presAssocID="{B91ABC78-13C4-476F-A7C9-4E62ABCB42E6}" presName="spaceRect" presStyleCnt="0"/>
      <dgm:spPr/>
    </dgm:pt>
    <dgm:pt modelId="{8986F099-EFE9-4F06-B029-024F6FB513C7}" type="pres">
      <dgm:prSet presAssocID="{B91ABC78-13C4-476F-A7C9-4E62ABCB42E6}" presName="textRect" presStyleLbl="revTx" presStyleIdx="3" presStyleCnt="8">
        <dgm:presLayoutVars>
          <dgm:chMax val="1"/>
          <dgm:chPref val="1"/>
        </dgm:presLayoutVars>
      </dgm:prSet>
      <dgm:spPr/>
    </dgm:pt>
    <dgm:pt modelId="{24BB9A72-F6B7-49A6-A5D0-2F39A4EDB716}" type="pres">
      <dgm:prSet presAssocID="{D8C51287-0C92-480E-BF01-2C7D81585845}" presName="sibTrans" presStyleLbl="sibTrans2D1" presStyleIdx="0" presStyleCnt="0"/>
      <dgm:spPr/>
    </dgm:pt>
    <dgm:pt modelId="{32EC7FB1-22DB-47BD-98B2-5B0EFE1E9647}" type="pres">
      <dgm:prSet presAssocID="{19E600A0-AC0B-4000-BD22-FCD170ACF33B}" presName="compNode" presStyleCnt="0"/>
      <dgm:spPr/>
    </dgm:pt>
    <dgm:pt modelId="{C1ADDCD8-BE35-45DA-BD79-08AC858301C1}" type="pres">
      <dgm:prSet presAssocID="{19E600A0-AC0B-4000-BD22-FCD170ACF33B}" presName="iconBgRect" presStyleLbl="bgShp" presStyleIdx="4" presStyleCnt="8"/>
      <dgm:spPr/>
    </dgm:pt>
    <dgm:pt modelId="{24C3153E-FF13-4AB2-A015-8B4FC3C7E366}" type="pres">
      <dgm:prSet presAssocID="{19E600A0-AC0B-4000-BD22-FCD170ACF33B}" presName="iconRect" presStyleLbl="node1" presStyleIdx="4" presStyleCnt="8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ll center"/>
        </a:ext>
      </dgm:extLst>
    </dgm:pt>
    <dgm:pt modelId="{785DBD1C-18D9-4577-9186-BF23537AADF3}" type="pres">
      <dgm:prSet presAssocID="{19E600A0-AC0B-4000-BD22-FCD170ACF33B}" presName="spaceRect" presStyleCnt="0"/>
      <dgm:spPr/>
    </dgm:pt>
    <dgm:pt modelId="{25D76AA0-3FA2-4BC1-9DDD-4F4E19E157A0}" type="pres">
      <dgm:prSet presAssocID="{19E600A0-AC0B-4000-BD22-FCD170ACF33B}" presName="textRect" presStyleLbl="revTx" presStyleIdx="4" presStyleCnt="8">
        <dgm:presLayoutVars>
          <dgm:chMax val="1"/>
          <dgm:chPref val="1"/>
        </dgm:presLayoutVars>
      </dgm:prSet>
      <dgm:spPr/>
    </dgm:pt>
    <dgm:pt modelId="{2E5F1E7F-E1A5-4349-9526-B192689A53FA}" type="pres">
      <dgm:prSet presAssocID="{947AA20C-68E6-4162-9868-4119E404589B}" presName="sibTrans" presStyleLbl="sibTrans2D1" presStyleIdx="0" presStyleCnt="0"/>
      <dgm:spPr/>
    </dgm:pt>
    <dgm:pt modelId="{F32E6C3E-37AA-47DC-9618-F1C47636C28E}" type="pres">
      <dgm:prSet presAssocID="{98123DE1-BCF1-4BC1-83DD-B1C224D94C72}" presName="compNode" presStyleCnt="0"/>
      <dgm:spPr/>
    </dgm:pt>
    <dgm:pt modelId="{6FD9B650-1631-4336-A048-886F7FA0B408}" type="pres">
      <dgm:prSet presAssocID="{98123DE1-BCF1-4BC1-83DD-B1C224D94C72}" presName="iconBgRect" presStyleLbl="bgShp" presStyleIdx="5" presStyleCnt="8"/>
      <dgm:spPr/>
    </dgm:pt>
    <dgm:pt modelId="{59EBDCF2-35AA-487C-BC8E-D964F378D584}" type="pres">
      <dgm:prSet presAssocID="{98123DE1-BCF1-4BC1-83DD-B1C224D94C72}" presName="iconRect" presStyleLbl="node1" presStyleIdx="5" presStyleCnt="8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locca"/>
        </a:ext>
      </dgm:extLst>
    </dgm:pt>
    <dgm:pt modelId="{3594BF53-9D0F-43C8-B9F9-376DC4A0BC92}" type="pres">
      <dgm:prSet presAssocID="{98123DE1-BCF1-4BC1-83DD-B1C224D94C72}" presName="spaceRect" presStyleCnt="0"/>
      <dgm:spPr/>
    </dgm:pt>
    <dgm:pt modelId="{003AF595-18D5-4323-9A99-E184C380905D}" type="pres">
      <dgm:prSet presAssocID="{98123DE1-BCF1-4BC1-83DD-B1C224D94C72}" presName="textRect" presStyleLbl="revTx" presStyleIdx="5" presStyleCnt="8">
        <dgm:presLayoutVars>
          <dgm:chMax val="1"/>
          <dgm:chPref val="1"/>
        </dgm:presLayoutVars>
      </dgm:prSet>
      <dgm:spPr/>
    </dgm:pt>
    <dgm:pt modelId="{C0343475-9F9D-48AC-8382-F4D700647D0D}" type="pres">
      <dgm:prSet presAssocID="{E9A2CCA0-4DF0-4A96-9AFB-AF5BF2E586CC}" presName="sibTrans" presStyleLbl="sibTrans2D1" presStyleIdx="0" presStyleCnt="0"/>
      <dgm:spPr/>
    </dgm:pt>
    <dgm:pt modelId="{F81FF9E9-206F-492D-94D4-1BCA40CA933B}" type="pres">
      <dgm:prSet presAssocID="{6F1AB1DA-C100-4A31-8F3D-73FE7ABA12FC}" presName="compNode" presStyleCnt="0"/>
      <dgm:spPr/>
    </dgm:pt>
    <dgm:pt modelId="{A6870EF0-EE5D-43BE-9E1B-0895D5FDBA2F}" type="pres">
      <dgm:prSet presAssocID="{6F1AB1DA-C100-4A31-8F3D-73FE7ABA12FC}" presName="iconBgRect" presStyleLbl="bgShp" presStyleIdx="6" presStyleCnt="8"/>
      <dgm:spPr/>
    </dgm:pt>
    <dgm:pt modelId="{6619E5B7-A273-4F10-AB56-98CC1CE37D50}" type="pres">
      <dgm:prSet presAssocID="{6F1AB1DA-C100-4A31-8F3D-73FE7ABA12FC}" presName="iconRect" presStyleLbl="node1" presStyleIdx="6" presStyleCnt="8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vviso"/>
        </a:ext>
      </dgm:extLst>
    </dgm:pt>
    <dgm:pt modelId="{82748941-04B8-4A4D-B94F-539C025408DE}" type="pres">
      <dgm:prSet presAssocID="{6F1AB1DA-C100-4A31-8F3D-73FE7ABA12FC}" presName="spaceRect" presStyleCnt="0"/>
      <dgm:spPr/>
    </dgm:pt>
    <dgm:pt modelId="{8B2B6AD9-0BA1-40C9-8B05-AA459B0F0D09}" type="pres">
      <dgm:prSet presAssocID="{6F1AB1DA-C100-4A31-8F3D-73FE7ABA12FC}" presName="textRect" presStyleLbl="revTx" presStyleIdx="6" presStyleCnt="8">
        <dgm:presLayoutVars>
          <dgm:chMax val="1"/>
          <dgm:chPref val="1"/>
        </dgm:presLayoutVars>
      </dgm:prSet>
      <dgm:spPr/>
    </dgm:pt>
    <dgm:pt modelId="{0F7E531D-6E12-409B-BFD4-340699C6266B}" type="pres">
      <dgm:prSet presAssocID="{1FEE336C-313D-44AF-B6AE-F03BCA37244C}" presName="sibTrans" presStyleLbl="sibTrans2D1" presStyleIdx="0" presStyleCnt="0"/>
      <dgm:spPr/>
    </dgm:pt>
    <dgm:pt modelId="{3B63911F-2509-4C07-B81B-0F446B84C04B}" type="pres">
      <dgm:prSet presAssocID="{4CF329F8-209A-4079-A244-68DB632F9D37}" presName="compNode" presStyleCnt="0"/>
      <dgm:spPr/>
    </dgm:pt>
    <dgm:pt modelId="{ABC08708-E660-4531-A482-E3A43DA2A111}" type="pres">
      <dgm:prSet presAssocID="{4CF329F8-209A-4079-A244-68DB632F9D37}" presName="iconBgRect" presStyleLbl="bgShp" presStyleIdx="7" presStyleCnt="8"/>
      <dgm:spPr/>
    </dgm:pt>
    <dgm:pt modelId="{B2DDB95F-BCC2-4B74-8D40-88E14B835B74}" type="pres">
      <dgm:prSet presAssocID="{4CF329F8-209A-4079-A244-68DB632F9D37}" presName="iconRect" presStyleLbl="node1" presStyleIdx="7" presStyleCnt="8"/>
      <dgm:spPr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rarchia"/>
        </a:ext>
      </dgm:extLst>
    </dgm:pt>
    <dgm:pt modelId="{5EE40345-50CE-4FF4-9004-159905A43D77}" type="pres">
      <dgm:prSet presAssocID="{4CF329F8-209A-4079-A244-68DB632F9D37}" presName="spaceRect" presStyleCnt="0"/>
      <dgm:spPr/>
    </dgm:pt>
    <dgm:pt modelId="{DF4E7B22-E6D0-43EF-9C91-0D6864657B04}" type="pres">
      <dgm:prSet presAssocID="{4CF329F8-209A-4079-A244-68DB632F9D37}" presName="textRect" presStyleLbl="revTx" presStyleIdx="7" presStyleCnt="8">
        <dgm:presLayoutVars>
          <dgm:chMax val="1"/>
          <dgm:chPref val="1"/>
        </dgm:presLayoutVars>
      </dgm:prSet>
      <dgm:spPr/>
    </dgm:pt>
  </dgm:ptLst>
  <dgm:cxnLst>
    <dgm:cxn modelId="{D0A2471A-4FB1-4D6D-8280-3209240D0332}" type="presOf" srcId="{6F1AB1DA-C100-4A31-8F3D-73FE7ABA12FC}" destId="{8B2B6AD9-0BA1-40C9-8B05-AA459B0F0D09}" srcOrd="0" destOrd="0" presId="urn:microsoft.com/office/officeart/2018/2/layout/IconCircleList"/>
    <dgm:cxn modelId="{C2A1671E-1C09-4204-B369-8858B2DF1C73}" type="presOf" srcId="{19E600A0-AC0B-4000-BD22-FCD170ACF33B}" destId="{25D76AA0-3FA2-4BC1-9DDD-4F4E19E157A0}" srcOrd="0" destOrd="0" presId="urn:microsoft.com/office/officeart/2018/2/layout/IconCircleList"/>
    <dgm:cxn modelId="{FA41D834-D007-4D51-89DA-F80F19CDBF2A}" type="presOf" srcId="{30E17FD3-9521-471D-B7F3-A0016F992622}" destId="{5A3C7101-ECE2-4511-8A8E-E160B1266BAF}" srcOrd="0" destOrd="0" presId="urn:microsoft.com/office/officeart/2018/2/layout/IconCircleList"/>
    <dgm:cxn modelId="{B3CB9A39-56B6-473E-B1F2-566DBFC4B4E9}" type="presOf" srcId="{B91ABC78-13C4-476F-A7C9-4E62ABCB42E6}" destId="{8986F099-EFE9-4F06-B029-024F6FB513C7}" srcOrd="0" destOrd="0" presId="urn:microsoft.com/office/officeart/2018/2/layout/IconCircleList"/>
    <dgm:cxn modelId="{AFED923D-D028-4388-AA75-46D7EFD57C7F}" type="presOf" srcId="{1435FBF4-2C98-4CDC-B8A4-59CC89CDF00C}" destId="{99A1EDE3-97F5-4EC8-A60D-6D834FFCDC90}" srcOrd="0" destOrd="0" presId="urn:microsoft.com/office/officeart/2018/2/layout/IconCircleList"/>
    <dgm:cxn modelId="{A1B0E63F-869E-4AD5-A720-3F9A59A93955}" type="presOf" srcId="{E9A2CCA0-4DF0-4A96-9AFB-AF5BF2E586CC}" destId="{C0343475-9F9D-48AC-8382-F4D700647D0D}" srcOrd="0" destOrd="0" presId="urn:microsoft.com/office/officeart/2018/2/layout/IconCircleList"/>
    <dgm:cxn modelId="{01705747-099B-44AD-90F4-F599F0B7BD2D}" srcId="{ED5E16BE-6C00-44DA-A271-5FAC0158E453}" destId="{B91ABC78-13C4-476F-A7C9-4E62ABCB42E6}" srcOrd="3" destOrd="0" parTransId="{D0003045-8EC4-43BA-B1F9-13B92F5CF7C9}" sibTransId="{D8C51287-0C92-480E-BF01-2C7D81585845}"/>
    <dgm:cxn modelId="{586CDF49-C791-4AEC-92EF-E14479D621C1}" type="presOf" srcId="{947AA20C-68E6-4162-9868-4119E404589B}" destId="{2E5F1E7F-E1A5-4349-9526-B192689A53FA}" srcOrd="0" destOrd="0" presId="urn:microsoft.com/office/officeart/2018/2/layout/IconCircleList"/>
    <dgm:cxn modelId="{081D8E4E-72F5-4DAB-AD33-DD8D9DC71BB8}" type="presOf" srcId="{D35DC194-AED7-48CC-9DED-AF6B034B95A4}" destId="{1F6D8FE0-3645-4038-8DD6-8154C466215B}" srcOrd="0" destOrd="0" presId="urn:microsoft.com/office/officeart/2018/2/layout/IconCircleList"/>
    <dgm:cxn modelId="{F832CD54-BBF2-45E3-A702-F87EA9621197}" type="presOf" srcId="{98123DE1-BCF1-4BC1-83DD-B1C224D94C72}" destId="{003AF595-18D5-4323-9A99-E184C380905D}" srcOrd="0" destOrd="0" presId="urn:microsoft.com/office/officeart/2018/2/layout/IconCircleList"/>
    <dgm:cxn modelId="{1E3ABA58-59E0-46E0-AC50-3B36AADE019E}" srcId="{ED5E16BE-6C00-44DA-A271-5FAC0158E453}" destId="{77F0FF0C-6F1B-45C4-8452-EE6F345B53C8}" srcOrd="1" destOrd="0" parTransId="{53C49F63-B501-4F26-9E1F-80C5D9CF8D28}" sibTransId="{1435FBF4-2C98-4CDC-B8A4-59CC89CDF00C}"/>
    <dgm:cxn modelId="{545C8186-DE12-4FED-BA0A-4CA32F34F6FA}" srcId="{ED5E16BE-6C00-44DA-A271-5FAC0158E453}" destId="{97C59074-BF19-4E5A-8AA4-CA969E64355F}" srcOrd="0" destOrd="0" parTransId="{BF2EA730-4100-4418-B625-7B65ACD8DF68}" sibTransId="{D35DC194-AED7-48CC-9DED-AF6B034B95A4}"/>
    <dgm:cxn modelId="{C733118D-D89B-43CA-AF16-DBDCD8A22AA9}" type="presOf" srcId="{77F0FF0C-6F1B-45C4-8452-EE6F345B53C8}" destId="{5A186533-EA8A-46EB-A8EE-E5F6A64CCC35}" srcOrd="0" destOrd="0" presId="urn:microsoft.com/office/officeart/2018/2/layout/IconCircleList"/>
    <dgm:cxn modelId="{616BC193-21C3-459A-9B6F-192C6AE29C52}" srcId="{ED5E16BE-6C00-44DA-A271-5FAC0158E453}" destId="{30E17FD3-9521-471D-B7F3-A0016F992622}" srcOrd="2" destOrd="0" parTransId="{C91BC43B-912D-4C70-9E72-0E74D3349EA0}" sibTransId="{46FED550-8166-425D-8045-926B17B91DE4}"/>
    <dgm:cxn modelId="{69C44698-CE3F-4609-8D55-1752ADC4B80C}" srcId="{ED5E16BE-6C00-44DA-A271-5FAC0158E453}" destId="{19E600A0-AC0B-4000-BD22-FCD170ACF33B}" srcOrd="4" destOrd="0" parTransId="{D4961ECA-8ADD-432D-ADF7-B27797D81EBF}" sibTransId="{947AA20C-68E6-4162-9868-4119E404589B}"/>
    <dgm:cxn modelId="{CE05C79C-61D8-424C-BBF4-FF7D417D4CD5}" type="presOf" srcId="{1FEE336C-313D-44AF-B6AE-F03BCA37244C}" destId="{0F7E531D-6E12-409B-BFD4-340699C6266B}" srcOrd="0" destOrd="0" presId="urn:microsoft.com/office/officeart/2018/2/layout/IconCircleList"/>
    <dgm:cxn modelId="{E4790AA7-259C-4178-B2C1-096294A0B88A}" type="presOf" srcId="{4CF329F8-209A-4079-A244-68DB632F9D37}" destId="{DF4E7B22-E6D0-43EF-9C91-0D6864657B04}" srcOrd="0" destOrd="0" presId="urn:microsoft.com/office/officeart/2018/2/layout/IconCircleList"/>
    <dgm:cxn modelId="{1ED56BB7-7A2E-4665-AEA6-5A48CACFC798}" type="presOf" srcId="{46FED550-8166-425D-8045-926B17B91DE4}" destId="{CB8BC656-583C-472B-BA2E-0847A3943977}" srcOrd="0" destOrd="0" presId="urn:microsoft.com/office/officeart/2018/2/layout/IconCircleList"/>
    <dgm:cxn modelId="{F31A78CF-CA21-4274-9EDB-AFF114CE1EC1}" srcId="{ED5E16BE-6C00-44DA-A271-5FAC0158E453}" destId="{4CF329F8-209A-4079-A244-68DB632F9D37}" srcOrd="7" destOrd="0" parTransId="{63E9069E-F4EA-4E9E-BCD0-73168F3A416D}" sibTransId="{A2E39873-D3AE-471D-AC6E-6215BC9F4C40}"/>
    <dgm:cxn modelId="{F302A0D0-F007-491E-9E9F-B136F36F2EC2}" srcId="{ED5E16BE-6C00-44DA-A271-5FAC0158E453}" destId="{6F1AB1DA-C100-4A31-8F3D-73FE7ABA12FC}" srcOrd="6" destOrd="0" parTransId="{D6C62CC3-9009-4374-AB9B-BA038EBFCE16}" sibTransId="{1FEE336C-313D-44AF-B6AE-F03BCA37244C}"/>
    <dgm:cxn modelId="{863B79EB-7D08-4134-BE01-51B67BF065CF}" type="presOf" srcId="{97C59074-BF19-4E5A-8AA4-CA969E64355F}" destId="{EB36D1D7-41BF-4382-9985-3BC78CF9DAF9}" srcOrd="0" destOrd="0" presId="urn:microsoft.com/office/officeart/2018/2/layout/IconCircleList"/>
    <dgm:cxn modelId="{55EFC8F3-D447-4B16-B57B-C2E9A57E50F3}" type="presOf" srcId="{D8C51287-0C92-480E-BF01-2C7D81585845}" destId="{24BB9A72-F6B7-49A6-A5D0-2F39A4EDB716}" srcOrd="0" destOrd="0" presId="urn:microsoft.com/office/officeart/2018/2/layout/IconCircleList"/>
    <dgm:cxn modelId="{BB7524F4-B7A1-4F72-9360-D470EE13EB47}" srcId="{ED5E16BE-6C00-44DA-A271-5FAC0158E453}" destId="{98123DE1-BCF1-4BC1-83DD-B1C224D94C72}" srcOrd="5" destOrd="0" parTransId="{F810ACAC-12DC-4476-8AC1-99DEF7AC5B1D}" sibTransId="{E9A2CCA0-4DF0-4A96-9AFB-AF5BF2E586CC}"/>
    <dgm:cxn modelId="{B4D200FC-9D3A-4BA8-AFA5-D6F040676442}" type="presOf" srcId="{ED5E16BE-6C00-44DA-A271-5FAC0158E453}" destId="{764C2405-6FBB-4B79-B483-0C2CF35C7708}" srcOrd="0" destOrd="0" presId="urn:microsoft.com/office/officeart/2018/2/layout/IconCircleList"/>
    <dgm:cxn modelId="{8A473952-1C68-448D-AB88-A37F5CF709CF}" type="presParOf" srcId="{764C2405-6FBB-4B79-B483-0C2CF35C7708}" destId="{814F5A30-1490-440C-82E5-19AFF8DA5164}" srcOrd="0" destOrd="0" presId="urn:microsoft.com/office/officeart/2018/2/layout/IconCircleList"/>
    <dgm:cxn modelId="{8C70F3C3-3512-4E56-B0E6-DF8D73C7B41C}" type="presParOf" srcId="{814F5A30-1490-440C-82E5-19AFF8DA5164}" destId="{103080C5-8CF1-47B4-A45E-B1EE69DA32EB}" srcOrd="0" destOrd="0" presId="urn:microsoft.com/office/officeart/2018/2/layout/IconCircleList"/>
    <dgm:cxn modelId="{F16AC631-6FF7-4362-9503-EAD6BB26F02C}" type="presParOf" srcId="{103080C5-8CF1-47B4-A45E-B1EE69DA32EB}" destId="{E76B1350-ABC1-4CE1-B045-E9B5ADF27DE6}" srcOrd="0" destOrd="0" presId="urn:microsoft.com/office/officeart/2018/2/layout/IconCircleList"/>
    <dgm:cxn modelId="{2BDA2DD9-FC42-4216-ABF9-2BC22BC718B8}" type="presParOf" srcId="{103080C5-8CF1-47B4-A45E-B1EE69DA32EB}" destId="{01711612-9B84-43ED-87FC-95F9F0AF69F8}" srcOrd="1" destOrd="0" presId="urn:microsoft.com/office/officeart/2018/2/layout/IconCircleList"/>
    <dgm:cxn modelId="{305ED1AC-90E5-4079-86DB-059218EB24C8}" type="presParOf" srcId="{103080C5-8CF1-47B4-A45E-B1EE69DA32EB}" destId="{8752415E-4BD3-41F6-B645-F7AC194038D4}" srcOrd="2" destOrd="0" presId="urn:microsoft.com/office/officeart/2018/2/layout/IconCircleList"/>
    <dgm:cxn modelId="{46CBA1D0-7DCE-4D33-968F-77D5B91CCB6D}" type="presParOf" srcId="{103080C5-8CF1-47B4-A45E-B1EE69DA32EB}" destId="{EB36D1D7-41BF-4382-9985-3BC78CF9DAF9}" srcOrd="3" destOrd="0" presId="urn:microsoft.com/office/officeart/2018/2/layout/IconCircleList"/>
    <dgm:cxn modelId="{F44499BA-D4D9-480A-AC9E-B851A627D461}" type="presParOf" srcId="{814F5A30-1490-440C-82E5-19AFF8DA5164}" destId="{1F6D8FE0-3645-4038-8DD6-8154C466215B}" srcOrd="1" destOrd="0" presId="urn:microsoft.com/office/officeart/2018/2/layout/IconCircleList"/>
    <dgm:cxn modelId="{8CA235EB-CA82-4806-AE72-34C482737056}" type="presParOf" srcId="{814F5A30-1490-440C-82E5-19AFF8DA5164}" destId="{D7DA0270-8866-40C1-8EB8-C3C1BB6CB79E}" srcOrd="2" destOrd="0" presId="urn:microsoft.com/office/officeart/2018/2/layout/IconCircleList"/>
    <dgm:cxn modelId="{6DDC4F53-CF8D-4F60-8490-B6D129A1B80C}" type="presParOf" srcId="{D7DA0270-8866-40C1-8EB8-C3C1BB6CB79E}" destId="{2A2D7CDB-8CF7-4E3B-AE48-45A7B329502C}" srcOrd="0" destOrd="0" presId="urn:microsoft.com/office/officeart/2018/2/layout/IconCircleList"/>
    <dgm:cxn modelId="{D8355CE7-89BF-4137-87F3-BF3347BC7075}" type="presParOf" srcId="{D7DA0270-8866-40C1-8EB8-C3C1BB6CB79E}" destId="{49B51E89-D9A9-4F32-BAD7-96450D4BB745}" srcOrd="1" destOrd="0" presId="urn:microsoft.com/office/officeart/2018/2/layout/IconCircleList"/>
    <dgm:cxn modelId="{0A33EEB9-813C-4B4A-8D6A-066667D1EA01}" type="presParOf" srcId="{D7DA0270-8866-40C1-8EB8-C3C1BB6CB79E}" destId="{F6401863-DF36-4B57-9247-EB37B3BB88F6}" srcOrd="2" destOrd="0" presId="urn:microsoft.com/office/officeart/2018/2/layout/IconCircleList"/>
    <dgm:cxn modelId="{89D525FA-B1A9-4F74-9206-9EEE1A9BF28D}" type="presParOf" srcId="{D7DA0270-8866-40C1-8EB8-C3C1BB6CB79E}" destId="{5A186533-EA8A-46EB-A8EE-E5F6A64CCC35}" srcOrd="3" destOrd="0" presId="urn:microsoft.com/office/officeart/2018/2/layout/IconCircleList"/>
    <dgm:cxn modelId="{BA193D12-D6D5-4B81-81DC-56959CEFDC29}" type="presParOf" srcId="{814F5A30-1490-440C-82E5-19AFF8DA5164}" destId="{99A1EDE3-97F5-4EC8-A60D-6D834FFCDC90}" srcOrd="3" destOrd="0" presId="urn:microsoft.com/office/officeart/2018/2/layout/IconCircleList"/>
    <dgm:cxn modelId="{CA118F12-F399-4EC1-8EDA-84305CCBDD09}" type="presParOf" srcId="{814F5A30-1490-440C-82E5-19AFF8DA5164}" destId="{7D8E55E0-6852-4178-8400-CAF6AD36E970}" srcOrd="4" destOrd="0" presId="urn:microsoft.com/office/officeart/2018/2/layout/IconCircleList"/>
    <dgm:cxn modelId="{01B4F0BA-9059-4B74-90CA-8399F371B1BC}" type="presParOf" srcId="{7D8E55E0-6852-4178-8400-CAF6AD36E970}" destId="{1905CE64-D9D5-4CD7-B8CB-3ECEFB2BF9D4}" srcOrd="0" destOrd="0" presId="urn:microsoft.com/office/officeart/2018/2/layout/IconCircleList"/>
    <dgm:cxn modelId="{D5E862F2-B125-4D22-8FA0-D9C84D1A9F73}" type="presParOf" srcId="{7D8E55E0-6852-4178-8400-CAF6AD36E970}" destId="{11402581-CCD0-47AB-A473-E4F29DD0682F}" srcOrd="1" destOrd="0" presId="urn:microsoft.com/office/officeart/2018/2/layout/IconCircleList"/>
    <dgm:cxn modelId="{24626A61-B7FD-48DE-87E0-D8A6B6905438}" type="presParOf" srcId="{7D8E55E0-6852-4178-8400-CAF6AD36E970}" destId="{9A8D1E34-F85A-4081-B2B2-67B38A70E5B9}" srcOrd="2" destOrd="0" presId="urn:microsoft.com/office/officeart/2018/2/layout/IconCircleList"/>
    <dgm:cxn modelId="{282C0A02-75A1-47F5-A500-60E4041F0098}" type="presParOf" srcId="{7D8E55E0-6852-4178-8400-CAF6AD36E970}" destId="{5A3C7101-ECE2-4511-8A8E-E160B1266BAF}" srcOrd="3" destOrd="0" presId="urn:microsoft.com/office/officeart/2018/2/layout/IconCircleList"/>
    <dgm:cxn modelId="{88BC4882-9FB5-4BF3-9BE0-6B66402B7719}" type="presParOf" srcId="{814F5A30-1490-440C-82E5-19AFF8DA5164}" destId="{CB8BC656-583C-472B-BA2E-0847A3943977}" srcOrd="5" destOrd="0" presId="urn:microsoft.com/office/officeart/2018/2/layout/IconCircleList"/>
    <dgm:cxn modelId="{5A9AD1F5-17CD-4C80-B7E0-85AAA7FE4341}" type="presParOf" srcId="{814F5A30-1490-440C-82E5-19AFF8DA5164}" destId="{71F83901-BDBB-418D-B523-7D98C81EF55E}" srcOrd="6" destOrd="0" presId="urn:microsoft.com/office/officeart/2018/2/layout/IconCircleList"/>
    <dgm:cxn modelId="{D17AD7A6-095D-4619-A818-36C897502908}" type="presParOf" srcId="{71F83901-BDBB-418D-B523-7D98C81EF55E}" destId="{348B8C65-D02D-4A6A-9BD7-B5CCE6CD3005}" srcOrd="0" destOrd="0" presId="urn:microsoft.com/office/officeart/2018/2/layout/IconCircleList"/>
    <dgm:cxn modelId="{3054AF7E-F233-4E80-90F8-E62A9BA60208}" type="presParOf" srcId="{71F83901-BDBB-418D-B523-7D98C81EF55E}" destId="{2783C269-8658-468E-9A71-E8F085D4AA92}" srcOrd="1" destOrd="0" presId="urn:microsoft.com/office/officeart/2018/2/layout/IconCircleList"/>
    <dgm:cxn modelId="{7A6F3058-CA14-40B9-BB04-A0B151B5CC5E}" type="presParOf" srcId="{71F83901-BDBB-418D-B523-7D98C81EF55E}" destId="{4BE5AD3B-31DB-42A2-B42C-7947957467C8}" srcOrd="2" destOrd="0" presId="urn:microsoft.com/office/officeart/2018/2/layout/IconCircleList"/>
    <dgm:cxn modelId="{1F813CFE-6474-414F-9D80-B32DB019C98F}" type="presParOf" srcId="{71F83901-BDBB-418D-B523-7D98C81EF55E}" destId="{8986F099-EFE9-4F06-B029-024F6FB513C7}" srcOrd="3" destOrd="0" presId="urn:microsoft.com/office/officeart/2018/2/layout/IconCircleList"/>
    <dgm:cxn modelId="{AE3DBDC6-35EE-4684-AA2F-B3EE0FE9345B}" type="presParOf" srcId="{814F5A30-1490-440C-82E5-19AFF8DA5164}" destId="{24BB9A72-F6B7-49A6-A5D0-2F39A4EDB716}" srcOrd="7" destOrd="0" presId="urn:microsoft.com/office/officeart/2018/2/layout/IconCircleList"/>
    <dgm:cxn modelId="{6AA66352-61F9-4CEF-A419-3F9F572FD71B}" type="presParOf" srcId="{814F5A30-1490-440C-82E5-19AFF8DA5164}" destId="{32EC7FB1-22DB-47BD-98B2-5B0EFE1E9647}" srcOrd="8" destOrd="0" presId="urn:microsoft.com/office/officeart/2018/2/layout/IconCircleList"/>
    <dgm:cxn modelId="{FC87AE8B-E5DE-49D6-8A4D-BD50239F714B}" type="presParOf" srcId="{32EC7FB1-22DB-47BD-98B2-5B0EFE1E9647}" destId="{C1ADDCD8-BE35-45DA-BD79-08AC858301C1}" srcOrd="0" destOrd="0" presId="urn:microsoft.com/office/officeart/2018/2/layout/IconCircleList"/>
    <dgm:cxn modelId="{A801D475-C039-4FE5-9525-2E7351EB3671}" type="presParOf" srcId="{32EC7FB1-22DB-47BD-98B2-5B0EFE1E9647}" destId="{24C3153E-FF13-4AB2-A015-8B4FC3C7E366}" srcOrd="1" destOrd="0" presId="urn:microsoft.com/office/officeart/2018/2/layout/IconCircleList"/>
    <dgm:cxn modelId="{9A12B961-25D1-4F7E-964B-BF06A31B5B8B}" type="presParOf" srcId="{32EC7FB1-22DB-47BD-98B2-5B0EFE1E9647}" destId="{785DBD1C-18D9-4577-9186-BF23537AADF3}" srcOrd="2" destOrd="0" presId="urn:microsoft.com/office/officeart/2018/2/layout/IconCircleList"/>
    <dgm:cxn modelId="{490A17F7-8540-4EA8-B121-724A673792F5}" type="presParOf" srcId="{32EC7FB1-22DB-47BD-98B2-5B0EFE1E9647}" destId="{25D76AA0-3FA2-4BC1-9DDD-4F4E19E157A0}" srcOrd="3" destOrd="0" presId="urn:microsoft.com/office/officeart/2018/2/layout/IconCircleList"/>
    <dgm:cxn modelId="{F25AD28A-940F-4678-8F4B-613C63247D2C}" type="presParOf" srcId="{814F5A30-1490-440C-82E5-19AFF8DA5164}" destId="{2E5F1E7F-E1A5-4349-9526-B192689A53FA}" srcOrd="9" destOrd="0" presId="urn:microsoft.com/office/officeart/2018/2/layout/IconCircleList"/>
    <dgm:cxn modelId="{7D1FE015-4B16-4C32-BEA0-73A9A79C9C0F}" type="presParOf" srcId="{814F5A30-1490-440C-82E5-19AFF8DA5164}" destId="{F32E6C3E-37AA-47DC-9618-F1C47636C28E}" srcOrd="10" destOrd="0" presId="urn:microsoft.com/office/officeart/2018/2/layout/IconCircleList"/>
    <dgm:cxn modelId="{14D4D2F3-A07B-41DC-AE5F-5E9F74E46C0C}" type="presParOf" srcId="{F32E6C3E-37AA-47DC-9618-F1C47636C28E}" destId="{6FD9B650-1631-4336-A048-886F7FA0B408}" srcOrd="0" destOrd="0" presId="urn:microsoft.com/office/officeart/2018/2/layout/IconCircleList"/>
    <dgm:cxn modelId="{E422A1B0-7827-4C62-8089-AFB93AB867B4}" type="presParOf" srcId="{F32E6C3E-37AA-47DC-9618-F1C47636C28E}" destId="{59EBDCF2-35AA-487C-BC8E-D964F378D584}" srcOrd="1" destOrd="0" presId="urn:microsoft.com/office/officeart/2018/2/layout/IconCircleList"/>
    <dgm:cxn modelId="{51F87E09-C45B-438A-AAB1-C2E4D6295A59}" type="presParOf" srcId="{F32E6C3E-37AA-47DC-9618-F1C47636C28E}" destId="{3594BF53-9D0F-43C8-B9F9-376DC4A0BC92}" srcOrd="2" destOrd="0" presId="urn:microsoft.com/office/officeart/2018/2/layout/IconCircleList"/>
    <dgm:cxn modelId="{BA7F096A-ADB0-4A22-9F28-950DC2A6CEFB}" type="presParOf" srcId="{F32E6C3E-37AA-47DC-9618-F1C47636C28E}" destId="{003AF595-18D5-4323-9A99-E184C380905D}" srcOrd="3" destOrd="0" presId="urn:microsoft.com/office/officeart/2018/2/layout/IconCircleList"/>
    <dgm:cxn modelId="{A77099F9-4F5E-412B-9CF4-2DBC51A5C7BD}" type="presParOf" srcId="{814F5A30-1490-440C-82E5-19AFF8DA5164}" destId="{C0343475-9F9D-48AC-8382-F4D700647D0D}" srcOrd="11" destOrd="0" presId="urn:microsoft.com/office/officeart/2018/2/layout/IconCircleList"/>
    <dgm:cxn modelId="{F03C54FC-A9CC-4C08-9E78-143D17CCAD6B}" type="presParOf" srcId="{814F5A30-1490-440C-82E5-19AFF8DA5164}" destId="{F81FF9E9-206F-492D-94D4-1BCA40CA933B}" srcOrd="12" destOrd="0" presId="urn:microsoft.com/office/officeart/2018/2/layout/IconCircleList"/>
    <dgm:cxn modelId="{651080E4-6EE8-4268-8BDF-5FE1C079540C}" type="presParOf" srcId="{F81FF9E9-206F-492D-94D4-1BCA40CA933B}" destId="{A6870EF0-EE5D-43BE-9E1B-0895D5FDBA2F}" srcOrd="0" destOrd="0" presId="urn:microsoft.com/office/officeart/2018/2/layout/IconCircleList"/>
    <dgm:cxn modelId="{2F6410BE-BA62-4C4B-A134-B917ADA952B7}" type="presParOf" srcId="{F81FF9E9-206F-492D-94D4-1BCA40CA933B}" destId="{6619E5B7-A273-4F10-AB56-98CC1CE37D50}" srcOrd="1" destOrd="0" presId="urn:microsoft.com/office/officeart/2018/2/layout/IconCircleList"/>
    <dgm:cxn modelId="{7BF92EA6-4802-4674-AFBF-FD36E7A6CE43}" type="presParOf" srcId="{F81FF9E9-206F-492D-94D4-1BCA40CA933B}" destId="{82748941-04B8-4A4D-B94F-539C025408DE}" srcOrd="2" destOrd="0" presId="urn:microsoft.com/office/officeart/2018/2/layout/IconCircleList"/>
    <dgm:cxn modelId="{B23CF4EE-283E-418E-9BD2-4E5B7555D19A}" type="presParOf" srcId="{F81FF9E9-206F-492D-94D4-1BCA40CA933B}" destId="{8B2B6AD9-0BA1-40C9-8B05-AA459B0F0D09}" srcOrd="3" destOrd="0" presId="urn:microsoft.com/office/officeart/2018/2/layout/IconCircleList"/>
    <dgm:cxn modelId="{00355F10-2ABC-4779-B804-56CA02BB485F}" type="presParOf" srcId="{814F5A30-1490-440C-82E5-19AFF8DA5164}" destId="{0F7E531D-6E12-409B-BFD4-340699C6266B}" srcOrd="13" destOrd="0" presId="urn:microsoft.com/office/officeart/2018/2/layout/IconCircleList"/>
    <dgm:cxn modelId="{F5EA6252-4FF7-44E3-A865-92A081A47A2A}" type="presParOf" srcId="{814F5A30-1490-440C-82E5-19AFF8DA5164}" destId="{3B63911F-2509-4C07-B81B-0F446B84C04B}" srcOrd="14" destOrd="0" presId="urn:microsoft.com/office/officeart/2018/2/layout/IconCircleList"/>
    <dgm:cxn modelId="{77496DA9-BDD1-4C9F-B72C-1316756FE83C}" type="presParOf" srcId="{3B63911F-2509-4C07-B81B-0F446B84C04B}" destId="{ABC08708-E660-4531-A482-E3A43DA2A111}" srcOrd="0" destOrd="0" presId="urn:microsoft.com/office/officeart/2018/2/layout/IconCircleList"/>
    <dgm:cxn modelId="{6372BBAD-0CE6-4243-8E34-A09176E9FDBE}" type="presParOf" srcId="{3B63911F-2509-4C07-B81B-0F446B84C04B}" destId="{B2DDB95F-BCC2-4B74-8D40-88E14B835B74}" srcOrd="1" destOrd="0" presId="urn:microsoft.com/office/officeart/2018/2/layout/IconCircleList"/>
    <dgm:cxn modelId="{B35B4E52-A399-42C1-9ABD-5E75A5DDD6DA}" type="presParOf" srcId="{3B63911F-2509-4C07-B81B-0F446B84C04B}" destId="{5EE40345-50CE-4FF4-9004-159905A43D77}" srcOrd="2" destOrd="0" presId="urn:microsoft.com/office/officeart/2018/2/layout/IconCircleList"/>
    <dgm:cxn modelId="{A9DB6FA2-B5D8-40F7-A03B-4A3B77D64615}" type="presParOf" srcId="{3B63911F-2509-4C07-B81B-0F446B84C04B}" destId="{DF4E7B22-E6D0-43EF-9C91-0D6864657B04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6B1350-ABC1-4CE1-B045-E9B5ADF27DE6}">
      <dsp:nvSpPr>
        <dsp:cNvPr id="0" name=""/>
        <dsp:cNvSpPr/>
      </dsp:nvSpPr>
      <dsp:spPr>
        <a:xfrm>
          <a:off x="165930" y="453578"/>
          <a:ext cx="654908" cy="654908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711612-9B84-43ED-87FC-95F9F0AF69F8}">
      <dsp:nvSpPr>
        <dsp:cNvPr id="0" name=""/>
        <dsp:cNvSpPr/>
      </dsp:nvSpPr>
      <dsp:spPr>
        <a:xfrm>
          <a:off x="303461" y="591109"/>
          <a:ext cx="379847" cy="37984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36D1D7-41BF-4382-9985-3BC78CF9DAF9}">
      <dsp:nvSpPr>
        <dsp:cNvPr id="0" name=""/>
        <dsp:cNvSpPr/>
      </dsp:nvSpPr>
      <dsp:spPr>
        <a:xfrm>
          <a:off x="961176" y="453578"/>
          <a:ext cx="1543713" cy="6549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/>
            <a:t>Coordinamento operativo </a:t>
          </a:r>
          <a:endParaRPr lang="en-US" sz="1500" kern="1200"/>
        </a:p>
      </dsp:txBody>
      <dsp:txXfrm>
        <a:off x="961176" y="453578"/>
        <a:ext cx="1543713" cy="654908"/>
      </dsp:txXfrm>
    </dsp:sp>
    <dsp:sp modelId="{2A2D7CDB-8CF7-4E3B-AE48-45A7B329502C}">
      <dsp:nvSpPr>
        <dsp:cNvPr id="0" name=""/>
        <dsp:cNvSpPr/>
      </dsp:nvSpPr>
      <dsp:spPr>
        <a:xfrm>
          <a:off x="2773870" y="453578"/>
          <a:ext cx="654908" cy="654908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B51E89-D9A9-4F32-BAD7-96450D4BB745}">
      <dsp:nvSpPr>
        <dsp:cNvPr id="0" name=""/>
        <dsp:cNvSpPr/>
      </dsp:nvSpPr>
      <dsp:spPr>
        <a:xfrm>
          <a:off x="2911401" y="591109"/>
          <a:ext cx="379847" cy="37984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186533-EA8A-46EB-A8EE-E5F6A64CCC35}">
      <dsp:nvSpPr>
        <dsp:cNvPr id="0" name=""/>
        <dsp:cNvSpPr/>
      </dsp:nvSpPr>
      <dsp:spPr>
        <a:xfrm>
          <a:off x="3569116" y="453578"/>
          <a:ext cx="1543713" cy="6549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/>
            <a:t>Direzione operazioni volo </a:t>
          </a:r>
          <a:endParaRPr lang="en-US" sz="1500" kern="1200"/>
        </a:p>
      </dsp:txBody>
      <dsp:txXfrm>
        <a:off x="3569116" y="453578"/>
        <a:ext cx="1543713" cy="654908"/>
      </dsp:txXfrm>
    </dsp:sp>
    <dsp:sp modelId="{1905CE64-D9D5-4CD7-B8CB-3ECEFB2BF9D4}">
      <dsp:nvSpPr>
        <dsp:cNvPr id="0" name=""/>
        <dsp:cNvSpPr/>
      </dsp:nvSpPr>
      <dsp:spPr>
        <a:xfrm>
          <a:off x="5381810" y="453578"/>
          <a:ext cx="654908" cy="654908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402581-CCD0-47AB-A473-E4F29DD0682F}">
      <dsp:nvSpPr>
        <dsp:cNvPr id="0" name=""/>
        <dsp:cNvSpPr/>
      </dsp:nvSpPr>
      <dsp:spPr>
        <a:xfrm>
          <a:off x="5519340" y="591109"/>
          <a:ext cx="379847" cy="37984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3C7101-ECE2-4511-8A8E-E160B1266BAF}">
      <dsp:nvSpPr>
        <dsp:cNvPr id="0" name=""/>
        <dsp:cNvSpPr/>
      </dsp:nvSpPr>
      <dsp:spPr>
        <a:xfrm>
          <a:off x="6177056" y="453578"/>
          <a:ext cx="1543713" cy="6549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/>
            <a:t>Scuola di pilotaggio primo livello </a:t>
          </a:r>
          <a:endParaRPr lang="en-US" sz="1500" kern="1200"/>
        </a:p>
      </dsp:txBody>
      <dsp:txXfrm>
        <a:off x="6177056" y="453578"/>
        <a:ext cx="1543713" cy="654908"/>
      </dsp:txXfrm>
    </dsp:sp>
    <dsp:sp modelId="{348B8C65-D02D-4A6A-9BD7-B5CCE6CD3005}">
      <dsp:nvSpPr>
        <dsp:cNvPr id="0" name=""/>
        <dsp:cNvSpPr/>
      </dsp:nvSpPr>
      <dsp:spPr>
        <a:xfrm>
          <a:off x="165930" y="1848214"/>
          <a:ext cx="654908" cy="654908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83C269-8658-468E-9A71-E8F085D4AA92}">
      <dsp:nvSpPr>
        <dsp:cNvPr id="0" name=""/>
        <dsp:cNvSpPr/>
      </dsp:nvSpPr>
      <dsp:spPr>
        <a:xfrm>
          <a:off x="303461" y="1985745"/>
          <a:ext cx="379847" cy="37984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86F099-EFE9-4F06-B029-024F6FB513C7}">
      <dsp:nvSpPr>
        <dsp:cNvPr id="0" name=""/>
        <dsp:cNvSpPr/>
      </dsp:nvSpPr>
      <dsp:spPr>
        <a:xfrm>
          <a:off x="961176" y="1848214"/>
          <a:ext cx="1543713" cy="6549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/>
            <a:t>Centro di addestramento equipaggi </a:t>
          </a:r>
          <a:endParaRPr lang="en-US" sz="1500" kern="1200"/>
        </a:p>
      </dsp:txBody>
      <dsp:txXfrm>
        <a:off x="961176" y="1848214"/>
        <a:ext cx="1543713" cy="654908"/>
      </dsp:txXfrm>
    </dsp:sp>
    <dsp:sp modelId="{C1ADDCD8-BE35-45DA-BD79-08AC858301C1}">
      <dsp:nvSpPr>
        <dsp:cNvPr id="0" name=""/>
        <dsp:cNvSpPr/>
      </dsp:nvSpPr>
      <dsp:spPr>
        <a:xfrm>
          <a:off x="2773870" y="1848214"/>
          <a:ext cx="654908" cy="654908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C3153E-FF13-4AB2-A015-8B4FC3C7E366}">
      <dsp:nvSpPr>
        <dsp:cNvPr id="0" name=""/>
        <dsp:cNvSpPr/>
      </dsp:nvSpPr>
      <dsp:spPr>
        <a:xfrm>
          <a:off x="2911401" y="1985745"/>
          <a:ext cx="379847" cy="37984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D76AA0-3FA2-4BC1-9DDD-4F4E19E157A0}">
      <dsp:nvSpPr>
        <dsp:cNvPr id="0" name=""/>
        <dsp:cNvSpPr/>
      </dsp:nvSpPr>
      <dsp:spPr>
        <a:xfrm>
          <a:off x="3569116" y="1848214"/>
          <a:ext cx="1543713" cy="6549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/>
            <a:t>Centro addestramento assistenti di volo </a:t>
          </a:r>
          <a:endParaRPr lang="en-US" sz="1500" kern="1200"/>
        </a:p>
      </dsp:txBody>
      <dsp:txXfrm>
        <a:off x="3569116" y="1848214"/>
        <a:ext cx="1543713" cy="654908"/>
      </dsp:txXfrm>
    </dsp:sp>
    <dsp:sp modelId="{6FD9B650-1631-4336-A048-886F7FA0B408}">
      <dsp:nvSpPr>
        <dsp:cNvPr id="0" name=""/>
        <dsp:cNvSpPr/>
      </dsp:nvSpPr>
      <dsp:spPr>
        <a:xfrm>
          <a:off x="5381810" y="1848214"/>
          <a:ext cx="654908" cy="654908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EBDCF2-35AA-487C-BC8E-D964F378D584}">
      <dsp:nvSpPr>
        <dsp:cNvPr id="0" name=""/>
        <dsp:cNvSpPr/>
      </dsp:nvSpPr>
      <dsp:spPr>
        <a:xfrm>
          <a:off x="5519340" y="1985745"/>
          <a:ext cx="379847" cy="379847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3AF595-18D5-4323-9A99-E184C380905D}">
      <dsp:nvSpPr>
        <dsp:cNvPr id="0" name=""/>
        <dsp:cNvSpPr/>
      </dsp:nvSpPr>
      <dsp:spPr>
        <a:xfrm>
          <a:off x="6177056" y="1848214"/>
          <a:ext cx="1543713" cy="6549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/>
            <a:t>Dipartimento security </a:t>
          </a:r>
          <a:endParaRPr lang="en-US" sz="1500" kern="1200"/>
        </a:p>
      </dsp:txBody>
      <dsp:txXfrm>
        <a:off x="6177056" y="1848214"/>
        <a:ext cx="1543713" cy="654908"/>
      </dsp:txXfrm>
    </dsp:sp>
    <dsp:sp modelId="{A6870EF0-EE5D-43BE-9E1B-0895D5FDBA2F}">
      <dsp:nvSpPr>
        <dsp:cNvPr id="0" name=""/>
        <dsp:cNvSpPr/>
      </dsp:nvSpPr>
      <dsp:spPr>
        <a:xfrm>
          <a:off x="165930" y="3242850"/>
          <a:ext cx="654908" cy="654908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19E5B7-A273-4F10-AB56-98CC1CE37D50}">
      <dsp:nvSpPr>
        <dsp:cNvPr id="0" name=""/>
        <dsp:cNvSpPr/>
      </dsp:nvSpPr>
      <dsp:spPr>
        <a:xfrm>
          <a:off x="303461" y="3380381"/>
          <a:ext cx="379847" cy="379847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2B6AD9-0BA1-40C9-8B05-AA459B0F0D09}">
      <dsp:nvSpPr>
        <dsp:cNvPr id="0" name=""/>
        <dsp:cNvSpPr/>
      </dsp:nvSpPr>
      <dsp:spPr>
        <a:xfrm>
          <a:off x="961176" y="3242850"/>
          <a:ext cx="1543713" cy="6549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/>
            <a:t>Dipartimento safety </a:t>
          </a:r>
          <a:endParaRPr lang="en-US" sz="1500" kern="1200"/>
        </a:p>
      </dsp:txBody>
      <dsp:txXfrm>
        <a:off x="961176" y="3242850"/>
        <a:ext cx="1543713" cy="654908"/>
      </dsp:txXfrm>
    </dsp:sp>
    <dsp:sp modelId="{ABC08708-E660-4531-A482-E3A43DA2A111}">
      <dsp:nvSpPr>
        <dsp:cNvPr id="0" name=""/>
        <dsp:cNvSpPr/>
      </dsp:nvSpPr>
      <dsp:spPr>
        <a:xfrm>
          <a:off x="2773870" y="3242850"/>
          <a:ext cx="654908" cy="654908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DDB95F-BCC2-4B74-8D40-88E14B835B74}">
      <dsp:nvSpPr>
        <dsp:cNvPr id="0" name=""/>
        <dsp:cNvSpPr/>
      </dsp:nvSpPr>
      <dsp:spPr>
        <a:xfrm>
          <a:off x="2911401" y="3380381"/>
          <a:ext cx="379847" cy="379847"/>
        </a:xfrm>
        <a:prstGeom prst="rect">
          <a:avLst/>
        </a:prstGeom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4E7B22-E6D0-43EF-9C91-0D6864657B04}">
      <dsp:nvSpPr>
        <dsp:cNvPr id="0" name=""/>
        <dsp:cNvSpPr/>
      </dsp:nvSpPr>
      <dsp:spPr>
        <a:xfrm>
          <a:off x="3569116" y="3242850"/>
          <a:ext cx="1543713" cy="6549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/>
            <a:t>Dipartimento amministrativo </a:t>
          </a:r>
          <a:endParaRPr lang="en-US" sz="1500" kern="1200"/>
        </a:p>
      </dsp:txBody>
      <dsp:txXfrm>
        <a:off x="3569116" y="3242850"/>
        <a:ext cx="1543713" cy="6549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23T18:50:29.863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840 11 24575,'-44'0'0,"5"0"0,13 0 0,7 0 0,2 0 0,-1 0 0,6 0 0,-5 0 0,6 0 0,1 0 0,4-4 0,-3 2 0,3-2 0,-5 4 0,-6 0 0,-11 0 0,-9 0 0,-21 0 0,-3 0 0,1 0 0,2 0 0,12 0 0,0 0 0,15 0 0,5 0 0,16 0 0,-1 0 0,1 0 0,-1 0 0,-6 0 0,4 0 0,-11 0 0,12 0 0,-5 0 0,16 0 0,15 0 0,7 0 0,5 0 0,-9 0 0,0 0 0,2 0 0,7 0 0,0 0 0,9 0 0,2 0 0,9 0 0,0 0 0,0 0 0,12 0 0,-9 0 0,8 0 0,-11 0 0,0 7 0,12-6 0,-18 6 0,15-7 0,-18 0 0,0 6 0,-2-5 0,-9 5 0,-7-6 0,-2 0 0,-7 0 0,0 0 0,1 0 0,-1 0 0,0 0 0,-4 5 0,3-4 0,-3 3 0,5-4 0,6 0 0,11 0 0,34 0 0,-10 0 0,44 0 0,-32 0 0,21 0 0,-14 0 0,-10 0 0,-13 0 0,-13 0 0,-16 0 0,-2 0 0,-7 0 0,1 0 0,-1 0 0,0 0 0,1 0 0,-1 0 0,16 0 0,5 0 0,26 0 0,3 0 0,26 0 0,2 0-310,-37 0 1,0 0 309,38 0 0,9 0 0,-23 0 0,-1 0 0,-16 0 0,-28 0 0,3 0 0,-21 0 0,5 0 619,-6 0-619,-1 0 0,0 0 0,1 0 0,6 0 0,11 0 0,20 0 0,26 0 0,15 0-387,-39 0 0,2 0 387,-1 0 0,0 0 0,0 0 0,0 0 0,0 0 0,0 0 0,38 0 0,-16 0 0,-15 0 0,-12 0 0,-9 0 0,-2 0 0,-16 0 774,5 0-774,-12 0 0,12 0 0,-12 0 0,12 0 0,-12 0 0,5 0 0,-6 0 0,-1 0 0,0 0 0,1 0 0,-1 0 0,1 0 0,-1 0 0,0 0 0,16 0 0,-4 0 0,22 0 0,-7 0 0,20 0 0,-8 0 0,9 0 0,-12 0 0,11 0 0,-17 0 0,15 0 0,-34 0 0,13 0 0,-22 5 0,5-4 0,-7 4 0,1-5 0,-6 4 0,4-3 0,-7 9 0,2-5 0,-4 6 0,5-6 0,-4-21 0,4 6 0,-5-12 0,0 18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23T18:50:29.863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840 11 24575,'-44'0'0,"5"0"0,13 0 0,7 0 0,2 0 0,-1 0 0,6 0 0,-5 0 0,6 0 0,1 0 0,4-4 0,-3 2 0,3-2 0,-5 4 0,-6 0 0,-11 0 0,-9 0 0,-21 0 0,-3 0 0,1 0 0,2 0 0,12 0 0,0 0 0,15 0 0,5 0 0,16 0 0,-1 0 0,1 0 0,-1 0 0,-6 0 0,4 0 0,-11 0 0,12 0 0,-5 0 0,16 0 0,15 0 0,7 0 0,5 0 0,-9 0 0,0 0 0,2 0 0,7 0 0,0 0 0,9 0 0,2 0 0,9 0 0,0 0 0,0 0 0,12 0 0,-9 0 0,8 0 0,-11 0 0,0 7 0,12-6 0,-18 6 0,15-7 0,-18 0 0,0 6 0,-2-5 0,-9 5 0,-7-6 0,-2 0 0,-7 0 0,0 0 0,1 0 0,-1 0 0,0 0 0,-4 5 0,3-4 0,-3 3 0,5-4 0,6 0 0,11 0 0,34 0 0,-10 0 0,44 0 0,-32 0 0,21 0 0,-14 0 0,-10 0 0,-13 0 0,-13 0 0,-16 0 0,-2 0 0,-7 0 0,1 0 0,-1 0 0,0 0 0,1 0 0,-1 0 0,16 0 0,5 0 0,26 0 0,3 0 0,26 0 0,2 0-310,-37 0 1,0 0 309,38 0 0,9 0 0,-23 0 0,-1 0 0,-16 0 0,-28 0 0,3 0 0,-21 0 0,5 0 619,-6 0-619,-1 0 0,0 0 0,1 0 0,6 0 0,11 0 0,20 0 0,26 0 0,15 0-387,-39 0 0,2 0 387,-1 0 0,0 0 0,0 0 0,0 0 0,0 0 0,0 0 0,38 0 0,-16 0 0,-15 0 0,-12 0 0,-9 0 0,-2 0 0,-16 0 774,5 0-774,-12 0 0,12 0 0,-12 0 0,12 0 0,-12 0 0,5 0 0,-6 0 0,-1 0 0,0 0 0,1 0 0,-1 0 0,1 0 0,-1 0 0,0 0 0,16 0 0,-4 0 0,22 0 0,-7 0 0,20 0 0,-8 0 0,9 0 0,-12 0 0,11 0 0,-17 0 0,15 0 0,-34 0 0,13 0 0,-22 5 0,5-4 0,-7 4 0,1-5 0,-6 4 0,4-3 0,-7 9 0,2-5 0,-4 6 0,5-6 0,-4-21 0,4 6 0,-5-12 0,0 18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2-23T18:50:29.863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840 11 24575,'-44'0'0,"5"0"0,13 0 0,7 0 0,2 0 0,-1 0 0,6 0 0,-5 0 0,6 0 0,1 0 0,4-4 0,-3 2 0,3-2 0,-5 4 0,-6 0 0,-11 0 0,-9 0 0,-21 0 0,-3 0 0,1 0 0,2 0 0,12 0 0,0 0 0,15 0 0,5 0 0,16 0 0,-1 0 0,1 0 0,-1 0 0,-6 0 0,4 0 0,-11 0 0,12 0 0,-5 0 0,16 0 0,15 0 0,7 0 0,5 0 0,-9 0 0,0 0 0,2 0 0,7 0 0,0 0 0,9 0 0,2 0 0,9 0 0,0 0 0,0 0 0,12 0 0,-9 0 0,8 0 0,-11 0 0,0 7 0,12-6 0,-18 6 0,15-7 0,-18 0 0,0 6 0,-2-5 0,-9 5 0,-7-6 0,-2 0 0,-7 0 0,0 0 0,1 0 0,-1 0 0,0 0 0,-4 5 0,3-4 0,-3 3 0,5-4 0,6 0 0,11 0 0,34 0 0,-10 0 0,44 0 0,-32 0 0,21 0 0,-14 0 0,-10 0 0,-13 0 0,-13 0 0,-16 0 0,-2 0 0,-7 0 0,1 0 0,-1 0 0,0 0 0,1 0 0,-1 0 0,16 0 0,5 0 0,26 0 0,3 0 0,26 0 0,2 0-310,-37 0 1,0 0 309,38 0 0,9 0 0,-23 0 0,-1 0 0,-16 0 0,-28 0 0,3 0 0,-21 0 0,5 0 619,-6 0-619,-1 0 0,0 0 0,1 0 0,6 0 0,11 0 0,20 0 0,26 0 0,15 0-387,-39 0 0,2 0 387,-1 0 0,0 0 0,0 0 0,0 0 0,0 0 0,0 0 0,38 0 0,-16 0 0,-15 0 0,-12 0 0,-9 0 0,-2 0 0,-16 0 774,5 0-774,-12 0 0,12 0 0,-12 0 0,12 0 0,-12 0 0,5 0 0,-6 0 0,-1 0 0,0 0 0,1 0 0,-1 0 0,1 0 0,-1 0 0,0 0 0,16 0 0,-4 0 0,22 0 0,-7 0 0,20 0 0,-8 0 0,9 0 0,-12 0 0,11 0 0,-17 0 0,15 0 0,-34 0 0,13 0 0,-22 5 0,5-4 0,-7 4 0,1-5 0,-6 4 0,4-3 0,-7 9 0,2-5 0,-4 6 0,5-6 0,-4-21 0,4 6 0,-5-12 0,0 18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5C09A5-B631-ED47-94FE-D709C9EE45AA}" type="datetimeFigureOut">
              <a:rPr lang="it-IT" smtClean="0"/>
              <a:t>31/07/23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4C1AB2-A15D-474D-A45B-5DC7FDF72B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3399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4C1AB2-A15D-474D-A45B-5DC7FDF72B8B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251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4C1AB2-A15D-474D-A45B-5DC7FDF72B8B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69642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4C1AB2-A15D-474D-A45B-5DC7FDF72B8B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38847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4C1AB2-A15D-474D-A45B-5DC7FDF72B8B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5565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8789-F485-8E4C-ADAA-738B8C15EE8C}" type="datetime1">
              <a:rPr lang="it-IT" smtClean="0"/>
              <a:t>31/07/23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Progetto: Studio Crispino &amp; Partners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72314-8F69-064C-9541-E53A7C5B390C}" type="datetime1">
              <a:rPr lang="it-IT" smtClean="0"/>
              <a:t>31/07/23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Progetto: Studio Crispino &amp; Partners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52E99-731A-0343-AFDD-198A9B1A0D9A}" type="datetime1">
              <a:rPr lang="it-IT" smtClean="0"/>
              <a:t>31/07/23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Progetto: Studio Crispino &amp; Partners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9292F-8D14-3E4E-8E05-E2FC24C708B3}" type="datetime1">
              <a:rPr lang="it-IT" smtClean="0"/>
              <a:t>31/07/23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Progetto: Studio Crispino &amp; Partners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DC643-324A-C948-B251-CE9B70AEE5C9}" type="datetime1">
              <a:rPr lang="it-IT" smtClean="0"/>
              <a:t>31/07/23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Progetto: Studio Crispino &amp; Partners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832C-0F72-4242-A4CB-864F6639FDD6}" type="datetime1">
              <a:rPr lang="it-IT" smtClean="0"/>
              <a:t>31/07/23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Progetto: Studio Crispino &amp; Partners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DEFD5-9CF8-6644-9971-FB64CBE850E0}" type="datetime1">
              <a:rPr lang="it-IT" smtClean="0"/>
              <a:t>31/07/23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Progetto: Studio Crispino &amp; Partners</a:t>
            </a:r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1A590-E2A0-5F4E-8B6E-C617C9A399BC}" type="datetime1">
              <a:rPr lang="it-IT" smtClean="0"/>
              <a:t>31/07/23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Progetto: Studio Crispino &amp; Partners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F7A3-45B8-5D44-8620-34237475F9DB}" type="datetime1">
              <a:rPr lang="it-IT" smtClean="0"/>
              <a:t>31/07/23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Progetto: Studio Crispino &amp; Partners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0058-A2B0-1D41-8D17-FF8CC3DC68B3}" type="datetime1">
              <a:rPr lang="it-IT" smtClean="0"/>
              <a:t>31/07/23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Progetto: Studio Crispino &amp; Partners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DFBE-FAE6-674C-B1C2-F70B8FA45A4B}" type="datetime1">
              <a:rPr lang="it-IT" smtClean="0"/>
              <a:t>31/07/23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Progetto: Studio Crispino &amp; Partners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F44FC-88C1-2749-9AA8-32D33F28A5CA}" type="datetime1">
              <a:rPr lang="it-IT" smtClean="0"/>
              <a:t>31/07/23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Progetto: Studio Crispino &amp; Partners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about:blank" TargetMode="External"/><Relationship Id="rId7" Type="http://schemas.openxmlformats.org/officeDocument/2006/relationships/customXml" Target="../ink/ink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tiff"/><Relationship Id="rId5" Type="http://schemas.openxmlformats.org/officeDocument/2006/relationships/hyperlink" Target="about:blank" TargetMode="External"/><Relationship Id="rId4" Type="http://schemas.openxmlformats.org/officeDocument/2006/relationships/hyperlink" Target="about:blank" TargetMode="External"/></Relationships>
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8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ustomXml" Target="../ink/ink2.xml"/></Relationships>
</file>

<file path=ppt/slides/_rels/slide19.xml.rels><?xml version="1.0" encoding="UTF-8" standalone="yes"?>
<Relationships xmlns="http://schemas.openxmlformats.org/package/2006/relationships"><Relationship Id="rId8" Type="http://schemas.openxmlformats.org/officeDocument/2006/relationships/hyperlink" Target="about:blank" TargetMode="External"/><Relationship Id="rId3" Type="http://schemas.openxmlformats.org/officeDocument/2006/relationships/image" Target="../media/image19.tiff"/><Relationship Id="rId7" Type="http://schemas.openxmlformats.org/officeDocument/2006/relationships/hyperlink" Target="about:blank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customXml" Target="../ink/ink3.xml"/><Relationship Id="rId4" Type="http://schemas.openxmlformats.org/officeDocument/2006/relationships/image" Target="../media/image18.tiff"/></Relationships>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34E9DAC-096B-EC40-AA88-F6C7A9C89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Progetto: Studio Crispino &amp; </a:t>
            </a:r>
            <a:r>
              <a:rPr lang="it-IT" dirty="0" err="1"/>
              <a:t>Partners</a:t>
            </a:r>
            <a:endParaRPr lang="it-IT" dirty="0"/>
          </a:p>
        </p:txBody>
      </p:sp>
      <p:pic>
        <p:nvPicPr>
          <p:cNvPr id="3" name="Immagine 2" descr="Immagine che contiene esterni, aeroplano, volando, largo&#10;&#10;Descrizione generata automaticamente">
            <a:extLst>
              <a:ext uri="{FF2B5EF4-FFF2-40B4-BE49-F238E27FC236}">
                <a16:creationId xmlns:a16="http://schemas.microsoft.com/office/drawing/2014/main" id="{F192F727-17EA-0449-94E0-C479387C5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9511"/>
            <a:ext cx="9144000" cy="6098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708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4293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3125451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5125" y="591344"/>
            <a:ext cx="2400300" cy="5585619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sz="2800">
                <a:solidFill>
                  <a:srgbClr val="FFFFFF"/>
                </a:solidFill>
              </a:rPr>
              <a:t>OCCUPAZIONE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DEB1100-5F4D-E64B-8BE6-0CC9FC211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35481" y="6356350"/>
            <a:ext cx="363184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it-IT"/>
              <a:t>Progetto: Studio Crispino &amp; Partners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pPr marL="174625" indent="12700">
              <a:lnSpc>
                <a:spcPct val="90000"/>
              </a:lnSpc>
              <a:buNone/>
            </a:pPr>
            <a:endParaRPr lang="it-IT" sz="2200" dirty="0"/>
          </a:p>
          <a:p>
            <a:pPr marL="174625" indent="12700">
              <a:lnSpc>
                <a:spcPct val="90000"/>
              </a:lnSpc>
              <a:buNone/>
            </a:pPr>
            <a:r>
              <a:rPr lang="it-IT" sz="2200" dirty="0"/>
              <a:t>Il numero di dipendenti diretti che la nuova compagnia conta di raggiungere, a regime, è  di </a:t>
            </a:r>
            <a:r>
              <a:rPr lang="it-IT" sz="2200" b="1" dirty="0"/>
              <a:t>400 unità,</a:t>
            </a:r>
            <a:r>
              <a:rPr lang="it-IT" sz="2200" dirty="0"/>
              <a:t> </a:t>
            </a:r>
          </a:p>
          <a:p>
            <a:pPr marL="85725" indent="12700">
              <a:lnSpc>
                <a:spcPct val="90000"/>
              </a:lnSpc>
              <a:buNone/>
            </a:pPr>
            <a:r>
              <a:rPr lang="it-IT" sz="2200" dirty="0"/>
              <a:t>contrattualizzati secondo il diritto del lavoro italiano.</a:t>
            </a:r>
          </a:p>
          <a:p>
            <a:pPr marL="85725" indent="12700">
              <a:lnSpc>
                <a:spcPct val="90000"/>
              </a:lnSpc>
              <a:buNone/>
            </a:pPr>
            <a:endParaRPr lang="it-IT" sz="2200" dirty="0"/>
          </a:p>
          <a:p>
            <a:pPr marL="85725" indent="12700">
              <a:lnSpc>
                <a:spcPct val="90000"/>
              </a:lnSpc>
              <a:buNone/>
            </a:pPr>
            <a:endParaRPr lang="it-IT" sz="2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4293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3125451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5125" y="591344"/>
            <a:ext cx="2400300" cy="5585619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TURISMO	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0A2A08A-104C-0A41-9350-98E7774DB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35481" y="6356350"/>
            <a:ext cx="363184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it-IT"/>
              <a:t>Progetto: Studio Crispino &amp; Partners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it-IT" sz="2200" dirty="0"/>
              <a:t>	</a:t>
            </a:r>
          </a:p>
          <a:p>
            <a:pPr algn="just">
              <a:lnSpc>
                <a:spcPct val="90000"/>
              </a:lnSpc>
              <a:buNone/>
            </a:pPr>
            <a:r>
              <a:rPr lang="it-IT" sz="2200" b="1" dirty="0"/>
              <a:t>Aerolinee Siciliane e il Consorzio Paradiso</a:t>
            </a:r>
            <a:r>
              <a:rPr lang="it-IT" sz="2200" dirty="0"/>
              <a:t> possono costruire strategie di sviluppo che coinvolgono agenzie viaggi, tour operator, alberghi, </a:t>
            </a:r>
            <a:r>
              <a:rPr lang="it-IT" sz="2200" dirty="0" err="1"/>
              <a:t>b&amp;b</a:t>
            </a:r>
            <a:r>
              <a:rPr lang="it-IT" sz="2200" dirty="0"/>
              <a:t> e case vacanze, imprese che producono servizi e prodotti tipici.</a:t>
            </a:r>
          </a:p>
          <a:p>
            <a:pPr algn="just">
              <a:lnSpc>
                <a:spcPct val="90000"/>
              </a:lnSpc>
              <a:buNone/>
            </a:pPr>
            <a:r>
              <a:rPr lang="it-IT" sz="2200" b="1" dirty="0"/>
              <a:t>Fatturato dell’intera filiera </a:t>
            </a:r>
            <a:r>
              <a:rPr lang="it-IT" sz="2200" dirty="0"/>
              <a:t>legata a Aerolinee Siciliane e Consorzio Paradiso Sicilia pari a 500 milioni, sin dal terzo anno di attività.</a:t>
            </a:r>
          </a:p>
          <a:p>
            <a:pPr>
              <a:lnSpc>
                <a:spcPct val="90000"/>
              </a:lnSpc>
              <a:buNone/>
            </a:pPr>
            <a:endParaRPr lang="it-IT" sz="2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FLOTTA 	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b="1" dirty="0"/>
              <a:t>La strategia :</a:t>
            </a:r>
          </a:p>
          <a:p>
            <a:r>
              <a:rPr lang="it-IT" b="1" dirty="0"/>
              <a:t>N.5  A320 entro il 2027</a:t>
            </a:r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Autunno 2023: primo aereo</a:t>
            </a:r>
          </a:p>
          <a:p>
            <a:pPr>
              <a:buNone/>
            </a:pPr>
            <a:r>
              <a:rPr lang="it-IT" dirty="0"/>
              <a:t>Primavera 2024:secondo aereo;</a:t>
            </a:r>
          </a:p>
          <a:p>
            <a:pPr>
              <a:buNone/>
            </a:pPr>
            <a:r>
              <a:rPr lang="it-IT" dirty="0"/>
              <a:t>Marzo 2025: entrata in servizio del terzo</a:t>
            </a:r>
          </a:p>
          <a:p>
            <a:pPr>
              <a:buNone/>
            </a:pPr>
            <a:r>
              <a:rPr lang="it-IT" dirty="0"/>
              <a:t>Giugno/luglio 2026: entrata in servizio del quarto </a:t>
            </a:r>
            <a:r>
              <a:rPr lang="it-IT"/>
              <a:t>e quinto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C82B2DF-F2AE-6549-9353-C636F88C4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9383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it-IT"/>
              <a:t>Progetto: Studio Crispino &amp; Partners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/>
              <a:t>Il mercato aereo siciliano </a:t>
            </a:r>
            <a:r>
              <a:rPr lang="it-IT" dirty="0" err="1"/>
              <a:t>pre</a:t>
            </a:r>
            <a:r>
              <a:rPr lang="it-IT" dirty="0"/>
              <a:t> </a:t>
            </a:r>
            <a:r>
              <a:rPr lang="it-IT" dirty="0" err="1"/>
              <a:t>Covid</a:t>
            </a:r>
            <a:endParaRPr lang="it-IT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51753F7D-73B8-F549-8C70-74077AD590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096179"/>
              </p:ext>
            </p:extLst>
          </p:nvPr>
        </p:nvGraphicFramePr>
        <p:xfrm>
          <a:off x="461781" y="1772816"/>
          <a:ext cx="8229595" cy="3834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439">
                  <a:extLst>
                    <a:ext uri="{9D8B030D-6E8A-4147-A177-3AD203B41FA5}">
                      <a16:colId xmlns:a16="http://schemas.microsoft.com/office/drawing/2014/main" val="2892617377"/>
                    </a:ext>
                  </a:extLst>
                </a:gridCol>
                <a:gridCol w="621851">
                  <a:extLst>
                    <a:ext uri="{9D8B030D-6E8A-4147-A177-3AD203B41FA5}">
                      <a16:colId xmlns:a16="http://schemas.microsoft.com/office/drawing/2014/main" val="3797668802"/>
                    </a:ext>
                  </a:extLst>
                </a:gridCol>
                <a:gridCol w="748145">
                  <a:extLst>
                    <a:ext uri="{9D8B030D-6E8A-4147-A177-3AD203B41FA5}">
                      <a16:colId xmlns:a16="http://schemas.microsoft.com/office/drawing/2014/main" val="1015746002"/>
                    </a:ext>
                  </a:extLst>
                </a:gridCol>
                <a:gridCol w="748145">
                  <a:extLst>
                    <a:ext uri="{9D8B030D-6E8A-4147-A177-3AD203B41FA5}">
                      <a16:colId xmlns:a16="http://schemas.microsoft.com/office/drawing/2014/main" val="2907645811"/>
                    </a:ext>
                  </a:extLst>
                </a:gridCol>
                <a:gridCol w="748145">
                  <a:extLst>
                    <a:ext uri="{9D8B030D-6E8A-4147-A177-3AD203B41FA5}">
                      <a16:colId xmlns:a16="http://schemas.microsoft.com/office/drawing/2014/main" val="2590097850"/>
                    </a:ext>
                  </a:extLst>
                </a:gridCol>
                <a:gridCol w="748145">
                  <a:extLst>
                    <a:ext uri="{9D8B030D-6E8A-4147-A177-3AD203B41FA5}">
                      <a16:colId xmlns:a16="http://schemas.microsoft.com/office/drawing/2014/main" val="419193202"/>
                    </a:ext>
                  </a:extLst>
                </a:gridCol>
                <a:gridCol w="748145">
                  <a:extLst>
                    <a:ext uri="{9D8B030D-6E8A-4147-A177-3AD203B41FA5}">
                      <a16:colId xmlns:a16="http://schemas.microsoft.com/office/drawing/2014/main" val="3333795375"/>
                    </a:ext>
                  </a:extLst>
                </a:gridCol>
                <a:gridCol w="748145">
                  <a:extLst>
                    <a:ext uri="{9D8B030D-6E8A-4147-A177-3AD203B41FA5}">
                      <a16:colId xmlns:a16="http://schemas.microsoft.com/office/drawing/2014/main" val="3551006892"/>
                    </a:ext>
                  </a:extLst>
                </a:gridCol>
                <a:gridCol w="748145">
                  <a:extLst>
                    <a:ext uri="{9D8B030D-6E8A-4147-A177-3AD203B41FA5}">
                      <a16:colId xmlns:a16="http://schemas.microsoft.com/office/drawing/2014/main" val="4096582037"/>
                    </a:ext>
                  </a:extLst>
                </a:gridCol>
                <a:gridCol w="748145">
                  <a:extLst>
                    <a:ext uri="{9D8B030D-6E8A-4147-A177-3AD203B41FA5}">
                      <a16:colId xmlns:a16="http://schemas.microsoft.com/office/drawing/2014/main" val="3368905507"/>
                    </a:ext>
                  </a:extLst>
                </a:gridCol>
                <a:gridCol w="748145">
                  <a:extLst>
                    <a:ext uri="{9D8B030D-6E8A-4147-A177-3AD203B41FA5}">
                      <a16:colId xmlns:a16="http://schemas.microsoft.com/office/drawing/2014/main" val="3015935823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 mercato  del trasporto aereo in Sicilia 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8964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aeroporto </a:t>
                      </a: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numero Passeggeri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numero Voli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passeggeri per volo 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incidenza su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totale mercato</a:t>
                      </a: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 voli giornalieri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339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97792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41318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Catania Fontanarossa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9.027.604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9.731.757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34972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Palermo Punta Raisi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5.753.086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6.719.604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13983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Trapani Birgi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1.291.186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451.915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759813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Comiso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436.633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444.929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25995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Lampedusa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263.710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309.332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05666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Pantelleria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151.917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156.930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0646088"/>
                  </a:ext>
                </a:extLst>
              </a:tr>
            </a:tbl>
          </a:graphicData>
        </a:graphic>
      </p:graphicFrame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3B3A4C2-A7AC-714D-B0F3-AE1078FCB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Progetto: Studio Crispino &amp; Partners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21276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/>
              <a:t>Il mercato con Aerolinee Siciliane*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51753F7D-73B8-F549-8C70-74077AD590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8873069"/>
              </p:ext>
            </p:extLst>
          </p:nvPr>
        </p:nvGraphicFramePr>
        <p:xfrm>
          <a:off x="457201" y="1600201"/>
          <a:ext cx="8229599" cy="4142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>
                  <a:extLst>
                    <a:ext uri="{9D8B030D-6E8A-4147-A177-3AD203B41FA5}">
                      <a16:colId xmlns:a16="http://schemas.microsoft.com/office/drawing/2014/main" val="2892617377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3797668802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1015746002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907645811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590097850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419193202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3333795375"/>
                    </a:ext>
                  </a:extLst>
                </a:gridCol>
              </a:tblGrid>
              <a:tr h="392941">
                <a:tc gridSpan="3">
                  <a:txBody>
                    <a:bodyPr/>
                    <a:lstStyle/>
                    <a:p>
                      <a:pPr algn="l" fontAlgn="b"/>
                      <a:r>
                        <a:rPr lang="it-IT" sz="22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*Post Covid-2023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8964807"/>
                  </a:ext>
                </a:extLst>
              </a:tr>
              <a:tr h="334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aeroporto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numero passeggeri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quota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numero voli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quota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76671118"/>
                  </a:ext>
                </a:extLst>
              </a:tr>
              <a:tr h="39294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mercato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AEROLINEE  SICILIANE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A.S.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mercato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AEROLINEE SICLIANE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A.S.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30002434"/>
                  </a:ext>
                </a:extLst>
              </a:tr>
              <a:tr h="334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Catania Fontanarossa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7.027.213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330.456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4,70  %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49.952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28339960"/>
                  </a:ext>
                </a:extLst>
              </a:tr>
              <a:tr h="334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Palermo Punta Raisi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4.983.944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195.434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3,92 %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97792194"/>
                  </a:ext>
                </a:extLst>
              </a:tr>
              <a:tr h="334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Trapani Birgi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230.770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41318412"/>
                  </a:ext>
                </a:extLst>
              </a:tr>
              <a:tr h="334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Comiso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340.732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34972655"/>
                  </a:ext>
                </a:extLst>
              </a:tr>
              <a:tr h="334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20.733.289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525.888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148.584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75981306"/>
                  </a:ext>
                </a:extLst>
              </a:tr>
              <a:tr h="334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25995586"/>
                  </a:ext>
                </a:extLst>
              </a:tr>
              <a:tr h="334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Lampedusa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05666678"/>
                  </a:ext>
                </a:extLst>
              </a:tr>
              <a:tr h="33402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Pantelleria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0646088"/>
                  </a:ext>
                </a:extLst>
              </a:tr>
            </a:tbl>
          </a:graphicData>
        </a:graphic>
      </p:graphicFrame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94C61D6-B6FA-B247-9884-E1248F977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Progetto: Studio Crispino &amp; Partners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3659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459863"/>
            <a:ext cx="7886700" cy="1004594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sz="3100">
                <a:solidFill>
                  <a:srgbClr val="FFFFFF"/>
                </a:solidFill>
              </a:rPr>
              <a:t>BASI OPERATIVE</a:t>
            </a:r>
            <a:br>
              <a:rPr lang="it-IT" sz="3100">
                <a:solidFill>
                  <a:srgbClr val="FFFFFF"/>
                </a:solidFill>
              </a:rPr>
            </a:br>
            <a:r>
              <a:rPr lang="it-IT" sz="3100">
                <a:solidFill>
                  <a:srgbClr val="FFFFFF"/>
                </a:solidFill>
              </a:rPr>
              <a:t>strutture previste 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4622" y="1587970"/>
            <a:ext cx="8274756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84E1AD5-8A0E-1942-9727-FB84DA537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it-IT">
                <a:solidFill>
                  <a:srgbClr val="FFFFFF"/>
                </a:solidFill>
              </a:rPr>
              <a:t>Progetto: Studio Crispino &amp; Partners</a:t>
            </a:r>
          </a:p>
        </p:txBody>
      </p:sp>
      <p:graphicFrame>
        <p:nvGraphicFramePr>
          <p:cNvPr id="6" name="Segnaposto contenuto 2">
            <a:extLst>
              <a:ext uri="{FF2B5EF4-FFF2-40B4-BE49-F238E27FC236}">
                <a16:creationId xmlns:a16="http://schemas.microsoft.com/office/drawing/2014/main" id="{1F4C91D9-22C5-4DE8-8BC8-8067E007C7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4738084"/>
              </p:ext>
            </p:extLst>
          </p:nvPr>
        </p:nvGraphicFramePr>
        <p:xfrm>
          <a:off x="628650" y="1800911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64745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FACT SHEET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3A7B50BB-FAC9-1044-A9E8-D4C34D2006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0940588"/>
              </p:ext>
            </p:extLst>
          </p:nvPr>
        </p:nvGraphicFramePr>
        <p:xfrm>
          <a:off x="441184" y="1219640"/>
          <a:ext cx="8245616" cy="4955498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272601">
                  <a:extLst>
                    <a:ext uri="{9D8B030D-6E8A-4147-A177-3AD203B41FA5}">
                      <a16:colId xmlns:a16="http://schemas.microsoft.com/office/drawing/2014/main" val="198456943"/>
                    </a:ext>
                  </a:extLst>
                </a:gridCol>
                <a:gridCol w="1776959">
                  <a:extLst>
                    <a:ext uri="{9D8B030D-6E8A-4147-A177-3AD203B41FA5}">
                      <a16:colId xmlns:a16="http://schemas.microsoft.com/office/drawing/2014/main" val="3200858805"/>
                    </a:ext>
                  </a:extLst>
                </a:gridCol>
                <a:gridCol w="1776959">
                  <a:extLst>
                    <a:ext uri="{9D8B030D-6E8A-4147-A177-3AD203B41FA5}">
                      <a16:colId xmlns:a16="http://schemas.microsoft.com/office/drawing/2014/main" val="1562158377"/>
                    </a:ext>
                  </a:extLst>
                </a:gridCol>
                <a:gridCol w="1776959">
                  <a:extLst>
                    <a:ext uri="{9D8B030D-6E8A-4147-A177-3AD203B41FA5}">
                      <a16:colId xmlns:a16="http://schemas.microsoft.com/office/drawing/2014/main" val="511634457"/>
                    </a:ext>
                  </a:extLst>
                </a:gridCol>
                <a:gridCol w="1642138">
                  <a:extLst>
                    <a:ext uri="{9D8B030D-6E8A-4147-A177-3AD203B41FA5}">
                      <a16:colId xmlns:a16="http://schemas.microsoft.com/office/drawing/2014/main" val="545568319"/>
                    </a:ext>
                  </a:extLst>
                </a:gridCol>
              </a:tblGrid>
              <a:tr h="305942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(2023)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795415"/>
                  </a:ext>
                </a:extLst>
              </a:tr>
              <a:tr h="47020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 GIORNO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MEDIOPER VOLO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COSTI TOTALI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60127937"/>
                  </a:ext>
                </a:extLst>
              </a:tr>
              <a:tr h="24023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3901096"/>
                  </a:ext>
                </a:extLst>
              </a:tr>
              <a:tr h="39159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VOLI OFFERTI*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 4.955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€10.851.450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44439713"/>
                  </a:ext>
                </a:extLst>
              </a:tr>
              <a:tr h="24023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(Costi da aggiornare)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2840314"/>
                  </a:ext>
                </a:extLst>
              </a:tr>
              <a:tr h="43106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PAX OFFERTI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339.450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75125218"/>
                  </a:ext>
                </a:extLst>
              </a:tr>
              <a:tr h="24023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costo per pax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8415879"/>
                  </a:ext>
                </a:extLst>
              </a:tr>
              <a:tr h="52752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PAX VENDUTI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650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237.250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                            39,40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78886204"/>
                  </a:ext>
                </a:extLst>
              </a:tr>
              <a:tr h="24023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59865884"/>
                  </a:ext>
                </a:extLst>
              </a:tr>
              <a:tr h="43106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 RICAVI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42.900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€15.658.500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4800586"/>
                  </a:ext>
                </a:extLst>
              </a:tr>
              <a:tr h="24023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5598452"/>
                  </a:ext>
                </a:extLst>
              </a:tr>
              <a:tr h="47020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Ricavi-Costi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€</a:t>
                      </a:r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4.807.050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6633810"/>
                  </a:ext>
                </a:extLst>
              </a:tr>
              <a:tr h="190957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4911613"/>
                  </a:ext>
                </a:extLst>
              </a:tr>
              <a:tr h="190957">
                <a:tc gridSpan="5"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 I dati esposti si basano sulla gestione caratteristica di nr. 1 velivolo, al netto dei ricavi </a:t>
                      </a:r>
                      <a:r>
                        <a:rPr lang="it-IT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ancillary</a:t>
                      </a:r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 delle attività tecniche e diverse, al netto di diritti aeroportuali, rotta, oneri obbligatori.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1970757"/>
                  </a:ext>
                </a:extLst>
              </a:tr>
              <a:tr h="190957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base CTA o PMO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88431662"/>
                  </a:ext>
                </a:extLst>
              </a:tr>
            </a:tbl>
          </a:graphicData>
        </a:graphic>
      </p:graphicFrame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09F79DE-F17D-D64B-99FF-D3CF16BE7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Progetto: Studio Crispino &amp; Partners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140289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1490" y="136525"/>
            <a:ext cx="5592678" cy="1276248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 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4A809D5-3600-46D4-A466-67F2349A5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1490" y="2316480"/>
            <a:ext cx="34290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3577" y="1582583"/>
            <a:ext cx="8316846" cy="523079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it-IT" sz="1400" dirty="0"/>
              <a:t>Soglia minima di investimento per il </a:t>
            </a:r>
            <a:r>
              <a:rPr lang="it-IT" sz="1400" b="1" u="sng" dirty="0"/>
              <a:t>socio individuale: 2.000 euro</a:t>
            </a:r>
            <a:r>
              <a:rPr lang="it-IT" sz="1400" dirty="0"/>
              <a:t>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it-IT" sz="1400" dirty="0"/>
              <a:t>Soglia minima di investimento per il </a:t>
            </a:r>
            <a:r>
              <a:rPr lang="it-IT" sz="1400" b="1" u="sng" dirty="0"/>
              <a:t>socio impresa: 10.000 euro</a:t>
            </a:r>
            <a:endParaRPr lang="it-IT" sz="1400" dirty="0"/>
          </a:p>
          <a:p>
            <a:pPr marL="0" indent="0">
              <a:lnSpc>
                <a:spcPct val="90000"/>
              </a:lnSpc>
              <a:buNone/>
            </a:pPr>
            <a:r>
              <a:rPr lang="it-IT" sz="1400" b="1" dirty="0"/>
              <a:t>Chi vuol essere azionista, come impresa o individuo, scriva alla e mail: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it-IT" sz="1400" b="1" dirty="0"/>
              <a:t> </a:t>
            </a:r>
            <a:r>
              <a:rPr lang="it-IT" sz="1400" dirty="0" err="1">
                <a:hlinkClick r:id="rId3"/>
              </a:rPr>
              <a:t>azionisti@aerolineesiciliane</a:t>
            </a:r>
            <a:r>
              <a:rPr lang="it-IT" sz="1400" dirty="0" err="1">
                <a:hlinkClick r:id="rId4"/>
              </a:rPr>
              <a:t>.i</a:t>
            </a:r>
            <a:r>
              <a:rPr lang="it-IT" sz="1400" dirty="0" err="1"/>
              <a:t>t</a:t>
            </a:r>
            <a:endParaRPr lang="it-IT" sz="1400" b="1" dirty="0"/>
          </a:p>
          <a:p>
            <a:pPr marL="0" indent="0">
              <a:lnSpc>
                <a:spcPct val="90000"/>
              </a:lnSpc>
              <a:buNone/>
            </a:pPr>
            <a:endParaRPr lang="it-IT" sz="1400" b="1" dirty="0"/>
          </a:p>
          <a:p>
            <a:pPr marL="0" indent="0">
              <a:lnSpc>
                <a:spcPct val="90000"/>
              </a:lnSpc>
              <a:buNone/>
            </a:pPr>
            <a:r>
              <a:rPr lang="it-IT" sz="1400" b="1" dirty="0"/>
              <a:t>Sottoscrittori di quote minori: minimo 400 euro.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it-IT" sz="1400" dirty="0"/>
              <a:t>I sottoscrittori frazionari verseranno la loro quota a una cooperativa che li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it-IT" sz="1400" dirty="0"/>
              <a:t>rappresenterà negli organi amministrativi.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it-IT" sz="1400" b="1" dirty="0"/>
              <a:t>Chi vuol essere sottoscrittore frazionario ci contatti alla e mail</a:t>
            </a:r>
            <a:r>
              <a:rPr lang="it-IT" sz="1400" dirty="0"/>
              <a:t>: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it-IT" sz="1400" dirty="0">
                <a:hlinkClick r:id="rId5"/>
              </a:rPr>
              <a:t>coop-azionisti@aerolineesiciliane.it</a:t>
            </a:r>
            <a:endParaRPr lang="it-IT" sz="1400" dirty="0"/>
          </a:p>
          <a:p>
            <a:pPr marL="0" indent="0">
              <a:lnSpc>
                <a:spcPct val="90000"/>
              </a:lnSpc>
              <a:buNone/>
            </a:pPr>
            <a:endParaRPr lang="it-IT" sz="1400" dirty="0"/>
          </a:p>
          <a:p>
            <a:pPr marL="0" indent="0">
              <a:lnSpc>
                <a:spcPct val="90000"/>
              </a:lnSpc>
              <a:buNone/>
            </a:pPr>
            <a:r>
              <a:rPr lang="it-IT" sz="1400" b="1" dirty="0"/>
              <a:t>Tutti i soci, anche frazionari</a:t>
            </a:r>
            <a:r>
              <a:rPr lang="it-IT" sz="1400" dirty="0"/>
              <a:t>, avranno diritto a un riaccredito (sconto) del 10%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it-IT" sz="1400" dirty="0"/>
              <a:t>sull’acquisto dei biglietti aerei, fino alla concorrenza del 10% della quota sottoscritta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it-IT" sz="1400" dirty="0"/>
              <a:t>(10.000 Euro, mille euro di riaccredito – sconto per anno), per sé e i loro familiari o dipendenti.</a:t>
            </a:r>
          </a:p>
          <a:p>
            <a:pPr marL="0" indent="0">
              <a:lnSpc>
                <a:spcPct val="90000"/>
              </a:lnSpc>
              <a:buNone/>
            </a:pPr>
            <a:endParaRPr lang="it-IT" sz="1200" dirty="0"/>
          </a:p>
          <a:p>
            <a:pPr marL="0" indent="0">
              <a:lnSpc>
                <a:spcPct val="90000"/>
              </a:lnSpc>
              <a:buNone/>
            </a:pPr>
            <a:r>
              <a:rPr lang="it-IT" sz="1900" b="1" dirty="0"/>
              <a:t>Benefit per i soci (previsione statutaria): </a:t>
            </a:r>
          </a:p>
          <a:p>
            <a:pPr>
              <a:lnSpc>
                <a:spcPct val="90000"/>
              </a:lnSpc>
            </a:pPr>
            <a:r>
              <a:rPr lang="it-IT" sz="1900" b="1" dirty="0"/>
              <a:t>Price </a:t>
            </a:r>
            <a:r>
              <a:rPr lang="it-IT" sz="1900" b="1" dirty="0" err="1"/>
              <a:t>cap</a:t>
            </a:r>
            <a:r>
              <a:rPr lang="it-IT" sz="1900" b="1" dirty="0"/>
              <a:t> (prezzo massimo di acquisto, anche in altissima stagione)</a:t>
            </a:r>
          </a:p>
          <a:p>
            <a:pPr>
              <a:lnSpc>
                <a:spcPct val="90000"/>
              </a:lnSpc>
            </a:pPr>
            <a:r>
              <a:rPr lang="it-IT" sz="1900" b="1" dirty="0"/>
              <a:t>Priorità o upgrade agli imbarchi</a:t>
            </a:r>
          </a:p>
          <a:p>
            <a:pPr marL="0" indent="0">
              <a:lnSpc>
                <a:spcPct val="90000"/>
              </a:lnSpc>
              <a:buNone/>
            </a:pPr>
            <a:endParaRPr lang="it-IT" sz="900" dirty="0"/>
          </a:p>
          <a:p>
            <a:pPr marL="0" indent="0">
              <a:lnSpc>
                <a:spcPct val="90000"/>
              </a:lnSpc>
              <a:buNone/>
            </a:pPr>
            <a:r>
              <a:rPr lang="it-IT" sz="1300" b="1" dirty="0"/>
              <a:t>Tutte le categorie di soci avranno la loro rappresentanza negli organi amministrativi, secondo la categoria di appartenenza.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A720177-548B-3847-9546-B8E72F625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1490" y="6356350"/>
            <a:ext cx="3086100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it-IT"/>
              <a:t>Progetto: Studio Crispino &amp; Partners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7BCE4707-0A06-B54B-B44D-FEE8E31E4E19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510" r="74118"/>
          <a:stretch/>
        </p:blipFill>
        <p:spPr>
          <a:xfrm>
            <a:off x="5831976" y="11"/>
            <a:ext cx="3312023" cy="4797142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2E12C68E-0B2E-9540-81B6-CEE4291D8543}"/>
              </a:ext>
            </a:extLst>
          </p:cNvPr>
          <p:cNvSpPr/>
          <p:nvPr/>
        </p:nvSpPr>
        <p:spPr>
          <a:xfrm>
            <a:off x="1946987" y="384473"/>
            <a:ext cx="525002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spcAft>
                <a:spcPts val="600"/>
              </a:spcAft>
            </a:pPr>
            <a:r>
              <a:rPr lang="it-IT" sz="4800" dirty="0">
                <a:solidFill>
                  <a:srgbClr val="FFFF00"/>
                </a:solidFill>
              </a:rPr>
              <a:t>Come diventare soci</a:t>
            </a:r>
            <a:endParaRPr lang="it-IT" sz="4800">
              <a:solidFill>
                <a:srgbClr val="FFFF00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1" name="Input penna 10">
                <a:extLst>
                  <a:ext uri="{FF2B5EF4-FFF2-40B4-BE49-F238E27FC236}">
                    <a16:creationId xmlns:a16="http://schemas.microsoft.com/office/drawing/2014/main" id="{A070D2ED-E0ED-644D-B2E4-3F0EE9F223C0}"/>
                  </a:ext>
                </a:extLst>
              </p14:cNvPr>
              <p14:cNvContentPartPr/>
              <p14:nvPr/>
            </p14:nvContentPartPr>
            <p14:xfrm>
              <a:off x="2372170" y="2295772"/>
              <a:ext cx="1652760" cy="31320"/>
            </p14:xfrm>
          </p:contentPart>
        </mc:Choice>
        <mc:Fallback xmlns="">
          <p:pic>
            <p:nvPicPr>
              <p:cNvPr id="11" name="Input penna 10">
                <a:extLst>
                  <a:ext uri="{FF2B5EF4-FFF2-40B4-BE49-F238E27FC236}">
                    <a16:creationId xmlns:a16="http://schemas.microsoft.com/office/drawing/2014/main" id="{A070D2ED-E0ED-644D-B2E4-3F0EE9F223C0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336530" y="2260132"/>
                <a:ext cx="1724400" cy="102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956952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1490" y="136525"/>
            <a:ext cx="5592678" cy="1276248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 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4A809D5-3600-46D4-A466-67F2349A5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1490" y="2316480"/>
            <a:ext cx="34290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A720177-548B-3847-9546-B8E72F625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1490" y="6356350"/>
            <a:ext cx="3086100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it-IT"/>
              <a:t>Progetto: Studio Crispino &amp; Partners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7BCE4707-0A06-B54B-B44D-FEE8E31E4E1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0" r="74118"/>
          <a:stretch/>
        </p:blipFill>
        <p:spPr>
          <a:xfrm>
            <a:off x="5831976" y="11"/>
            <a:ext cx="3312023" cy="4797142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2E12C68E-0B2E-9540-81B6-CEE4291D8543}"/>
              </a:ext>
            </a:extLst>
          </p:cNvPr>
          <p:cNvSpPr/>
          <p:nvPr/>
        </p:nvSpPr>
        <p:spPr>
          <a:xfrm>
            <a:off x="558474" y="384473"/>
            <a:ext cx="802706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spcAft>
                <a:spcPts val="600"/>
              </a:spcAft>
            </a:pPr>
            <a:r>
              <a:rPr lang="it-IT" sz="4800" dirty="0">
                <a:solidFill>
                  <a:srgbClr val="FFFF00"/>
                </a:solidFill>
              </a:rPr>
              <a:t>COSTITUZIONE E GOVERNANCE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1" name="Input penna 10">
                <a:extLst>
                  <a:ext uri="{FF2B5EF4-FFF2-40B4-BE49-F238E27FC236}">
                    <a16:creationId xmlns:a16="http://schemas.microsoft.com/office/drawing/2014/main" id="{A070D2ED-E0ED-644D-B2E4-3F0EE9F223C0}"/>
                  </a:ext>
                </a:extLst>
              </p14:cNvPr>
              <p14:cNvContentPartPr/>
              <p14:nvPr/>
            </p14:nvContentPartPr>
            <p14:xfrm>
              <a:off x="2372170" y="2295772"/>
              <a:ext cx="1652760" cy="31320"/>
            </p14:xfrm>
          </p:contentPart>
        </mc:Choice>
        <mc:Fallback xmlns="">
          <p:pic>
            <p:nvPicPr>
              <p:cNvPr id="11" name="Input penna 10">
                <a:extLst>
                  <a:ext uri="{FF2B5EF4-FFF2-40B4-BE49-F238E27FC236}">
                    <a16:creationId xmlns:a16="http://schemas.microsoft.com/office/drawing/2014/main" id="{A070D2ED-E0ED-644D-B2E4-3F0EE9F223C0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336530" y="2260132"/>
                <a:ext cx="1724400" cy="102960"/>
              </a:xfrm>
              <a:prstGeom prst="rect">
                <a:avLst/>
              </a:prstGeom>
            </p:spPr>
          </p:pic>
        </mc:Fallback>
      </mc:AlternateContent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2C4EE51A-4301-4649-98A9-F216FB5DF6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755" y="1549287"/>
            <a:ext cx="8229600" cy="4525963"/>
          </a:xfrm>
        </p:spPr>
        <p:txBody>
          <a:bodyPr>
            <a:normAutofit/>
          </a:bodyPr>
          <a:lstStyle/>
          <a:p>
            <a:r>
              <a:rPr lang="it-IT" dirty="0"/>
              <a:t>COSTITUZIONE</a:t>
            </a:r>
          </a:p>
          <a:p>
            <a:pPr marL="0" indent="0">
              <a:buNone/>
            </a:pPr>
            <a:r>
              <a:rPr lang="it-IT" dirty="0"/>
              <a:t>25 GENNAIO 2020</a:t>
            </a:r>
          </a:p>
          <a:p>
            <a:pPr marL="0" indent="0">
              <a:buNone/>
            </a:pPr>
            <a:r>
              <a:rPr lang="it-IT" dirty="0"/>
              <a:t>Presidente Consiglio di Sorveglianza:</a:t>
            </a:r>
          </a:p>
          <a:p>
            <a:pPr marL="0" indent="0">
              <a:buNone/>
            </a:pPr>
            <a:r>
              <a:rPr lang="it-IT" dirty="0"/>
              <a:t>Elio Guastella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Presidente Consiglio di Gestione:</a:t>
            </a:r>
          </a:p>
          <a:p>
            <a:pPr marL="0" indent="0">
              <a:buNone/>
            </a:pPr>
            <a:r>
              <a:rPr lang="it-IT" dirty="0"/>
              <a:t>Luigi Crispino (rappresentante legale)</a:t>
            </a:r>
          </a:p>
        </p:txBody>
      </p:sp>
    </p:spTree>
    <p:extLst>
      <p:ext uri="{BB962C8B-B14F-4D97-AF65-F5344CB8AC3E}">
        <p14:creationId xmlns:p14="http://schemas.microsoft.com/office/powerpoint/2010/main" val="23371141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magine 12">
            <a:extLst>
              <a:ext uri="{FF2B5EF4-FFF2-40B4-BE49-F238E27FC236}">
                <a16:creationId xmlns:a16="http://schemas.microsoft.com/office/drawing/2014/main" id="{462B766E-5895-B640-98C6-8EEC8A1CCC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487" y="2996952"/>
            <a:ext cx="6165234" cy="2091476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1490" y="136525"/>
            <a:ext cx="5592678" cy="1276248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 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4A809D5-3600-46D4-A466-67F2349A5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1490" y="2316480"/>
            <a:ext cx="34290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A720177-548B-3847-9546-B8E72F625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1490" y="6356350"/>
            <a:ext cx="3086100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it-IT"/>
              <a:t>Progetto: Studio Crispino &amp; Partners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7BCE4707-0A06-B54B-B44D-FEE8E31E4E1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10" r="74118"/>
          <a:stretch/>
        </p:blipFill>
        <p:spPr>
          <a:xfrm>
            <a:off x="5831976" y="11"/>
            <a:ext cx="3312023" cy="4797142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2E12C68E-0B2E-9540-81B6-CEE4291D8543}"/>
              </a:ext>
            </a:extLst>
          </p:cNvPr>
          <p:cNvSpPr/>
          <p:nvPr/>
        </p:nvSpPr>
        <p:spPr>
          <a:xfrm>
            <a:off x="503741" y="251986"/>
            <a:ext cx="538961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spcAft>
                <a:spcPts val="600"/>
              </a:spcAft>
            </a:pPr>
            <a:r>
              <a:rPr lang="it-IT" sz="4800" dirty="0">
                <a:solidFill>
                  <a:srgbClr val="FFFF00"/>
                </a:solidFill>
              </a:rPr>
              <a:t>_________________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1" name="Input penna 10">
                <a:extLst>
                  <a:ext uri="{FF2B5EF4-FFF2-40B4-BE49-F238E27FC236}">
                    <a16:creationId xmlns:a16="http://schemas.microsoft.com/office/drawing/2014/main" id="{A070D2ED-E0ED-644D-B2E4-3F0EE9F223C0}"/>
                  </a:ext>
                </a:extLst>
              </p14:cNvPr>
              <p14:cNvContentPartPr/>
              <p14:nvPr/>
            </p14:nvContentPartPr>
            <p14:xfrm>
              <a:off x="2372170" y="2295772"/>
              <a:ext cx="1652760" cy="31320"/>
            </p14:xfrm>
          </p:contentPart>
        </mc:Choice>
        <mc:Fallback xmlns="">
          <p:pic>
            <p:nvPicPr>
              <p:cNvPr id="11" name="Input penna 10">
                <a:extLst>
                  <a:ext uri="{FF2B5EF4-FFF2-40B4-BE49-F238E27FC236}">
                    <a16:creationId xmlns:a16="http://schemas.microsoft.com/office/drawing/2014/main" id="{A070D2ED-E0ED-644D-B2E4-3F0EE9F223C0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336170" y="2259353"/>
                <a:ext cx="1724400" cy="103793"/>
              </a:xfrm>
              <a:prstGeom prst="rect">
                <a:avLst/>
              </a:prstGeom>
            </p:spPr>
          </p:pic>
        </mc:Fallback>
      </mc:AlternateContent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A310BC8B-C7BB-434E-8D1F-A98F5BA13C1B}"/>
              </a:ext>
            </a:extLst>
          </p:cNvPr>
          <p:cNvSpPr txBox="1"/>
          <p:nvPr/>
        </p:nvSpPr>
        <p:spPr>
          <a:xfrm>
            <a:off x="3935162" y="6096762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Progettazione e start up: Studio Crispino &amp; </a:t>
            </a:r>
            <a:r>
              <a:rPr lang="it-IT" dirty="0" err="1"/>
              <a:t>partners</a:t>
            </a:r>
            <a:endParaRPr lang="it-IT" dirty="0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D6BEF1BA-0746-BB4B-9E25-3CDFAF241052}"/>
              </a:ext>
            </a:extLst>
          </p:cNvPr>
          <p:cNvSpPr txBox="1"/>
          <p:nvPr/>
        </p:nvSpPr>
        <p:spPr>
          <a:xfrm>
            <a:off x="1012784" y="4393419"/>
            <a:ext cx="576064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Aerolinee Siciliane </a:t>
            </a:r>
            <a:r>
              <a:rPr lang="it-IT" sz="1600" dirty="0" err="1"/>
              <a:t>SpA</a:t>
            </a:r>
            <a:r>
              <a:rPr lang="it-IT" sz="1600" dirty="0"/>
              <a:t> </a:t>
            </a:r>
          </a:p>
          <a:p>
            <a:r>
              <a:rPr lang="it-IT" sz="1600" dirty="0"/>
              <a:t>Sede Legale Viale Africa, 19, - Catania</a:t>
            </a:r>
          </a:p>
          <a:p>
            <a:r>
              <a:rPr lang="it-IT" sz="1600" dirty="0"/>
              <a:t>Sede Operativa: Via G. La Rosa, 21 - Caltagirone</a:t>
            </a:r>
          </a:p>
          <a:p>
            <a:r>
              <a:rPr lang="it-IT" sz="1600" dirty="0"/>
              <a:t>e mail: </a:t>
            </a:r>
            <a:r>
              <a:rPr lang="it-IT" sz="1600" u="sng" dirty="0">
                <a:hlinkClick r:id="rId7"/>
              </a:rPr>
              <a:t>info@aerolineesiciliane.it</a:t>
            </a:r>
            <a:r>
              <a:rPr lang="it-IT" sz="1600" dirty="0"/>
              <a:t> </a:t>
            </a:r>
          </a:p>
          <a:p>
            <a:r>
              <a:rPr lang="it-IT" sz="1600" dirty="0" err="1"/>
              <a:t>pec</a:t>
            </a:r>
            <a:r>
              <a:rPr lang="it-IT" sz="1600" dirty="0"/>
              <a:t>: </a:t>
            </a:r>
            <a:r>
              <a:rPr lang="it-IT" sz="1600" u="sng" dirty="0">
                <a:hlinkClick r:id="rId8"/>
              </a:rPr>
              <a:t>aerolineesicilianespa@pec.it</a:t>
            </a:r>
            <a:endParaRPr lang="it-IT" sz="1600" dirty="0"/>
          </a:p>
          <a:p>
            <a:r>
              <a:rPr lang="it-IT" sz="1600" dirty="0"/>
              <a:t>N. REA: CT-426176 P.I. 05723270871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69323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cap="small">
                <a:solidFill>
                  <a:srgbClr val="FFFFFF"/>
                </a:solidFill>
              </a:rPr>
              <a:t>Aerolinee siciliane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it-IT" sz="2200" dirty="0"/>
          </a:p>
          <a:p>
            <a:pPr marL="0" indent="0">
              <a:lnSpc>
                <a:spcPct val="90000"/>
              </a:lnSpc>
              <a:buNone/>
            </a:pPr>
            <a:r>
              <a:rPr lang="it-IT" sz="2200" dirty="0"/>
              <a:t>Aerolinee Siciliane è la compagnia dei siciliani.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it-IT" sz="2200" dirty="0"/>
              <a:t>La società si basa su azionariato diffuso e alta responsabilità sociale.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it-IT" sz="2200" dirty="0"/>
              <a:t>Grazie a una compagnia aerea siciliana la Sicilia ricomincerà a credere nello sviluppo economico e turistico, rinforzando un settore strategico come il trasporto aereo.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it-IT" sz="2200" dirty="0"/>
              <a:t>Il vettore siciliano nasce per produrre reddito, diventare patrimonio di un popolo attraverso azioni, capace di difendere risparmio e investimenti dei siciliani.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it-IT" sz="2200" dirty="0"/>
              <a:t>L’azionariato diffuso prevede controllo delle spese e manager retribuiti sulla base degli utili prodotti, senza stipendi faraonici.</a:t>
            </a:r>
          </a:p>
          <a:p>
            <a:pPr marL="0" indent="0">
              <a:lnSpc>
                <a:spcPct val="90000"/>
              </a:lnSpc>
              <a:buNone/>
            </a:pPr>
            <a:endParaRPr lang="it-IT" sz="2200" dirty="0"/>
          </a:p>
          <a:p>
            <a:pPr marL="0" indent="0">
              <a:lnSpc>
                <a:spcPct val="90000"/>
              </a:lnSpc>
              <a:buNone/>
            </a:pPr>
            <a:endParaRPr lang="it-IT" sz="2200" dirty="0"/>
          </a:p>
          <a:p>
            <a:pPr marL="0" indent="0">
              <a:lnSpc>
                <a:spcPct val="90000"/>
              </a:lnSpc>
              <a:buNone/>
            </a:pPr>
            <a:endParaRPr lang="it-IT" sz="2200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FE12E85-2932-A246-8743-649500A40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9383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it-IT"/>
              <a:t>Progetto: Studio Crispino &amp; Partners</a:t>
            </a:r>
          </a:p>
        </p:txBody>
      </p:sp>
    </p:spTree>
    <p:extLst>
      <p:ext uri="{BB962C8B-B14F-4D97-AF65-F5344CB8AC3E}">
        <p14:creationId xmlns:p14="http://schemas.microsoft.com/office/powerpoint/2010/main" val="2510432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sz="4100" cap="small" dirty="0">
                <a:solidFill>
                  <a:srgbClr val="FFFFFF"/>
                </a:solidFill>
              </a:rPr>
              <a:t>Cento milioni di passeggeri sono la </a:t>
            </a:r>
            <a:r>
              <a:rPr lang="it-IT" sz="4100" cap="small" dirty="0" err="1">
                <a:solidFill>
                  <a:srgbClr val="FFFFFF"/>
                </a:solidFill>
              </a:rPr>
              <a:t>sicilia</a:t>
            </a:r>
            <a:r>
              <a:rPr lang="it-IT" sz="4100" cap="small" dirty="0">
                <a:solidFill>
                  <a:srgbClr val="FFFFFF"/>
                </a:solidFill>
              </a:rPr>
              <a:t> vera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35481" y="319088"/>
            <a:ext cx="5293394" cy="6037262"/>
          </a:xfrm>
        </p:spPr>
        <p:txBody>
          <a:bodyPr anchor="ctr">
            <a:normAutofit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it-IT" sz="2700" b="1" u="sng" dirty="0"/>
              <a:t>Al termine della crisi </a:t>
            </a:r>
            <a:r>
              <a:rPr lang="it-IT" sz="2700" b="1" u="sng" dirty="0" err="1"/>
              <a:t>Covid</a:t>
            </a:r>
            <a:r>
              <a:rPr lang="it-IT" sz="2700" b="1" u="sng" dirty="0"/>
              <a:t> ma con la guerra in Ucraina</a:t>
            </a:r>
            <a:r>
              <a:rPr lang="it-IT" sz="2700" dirty="0"/>
              <a:t>, dopo la feroce guerra commerciale in corso, molte piccole </a:t>
            </a:r>
            <a:r>
              <a:rPr lang="it-IT" sz="2700" dirty="0" err="1"/>
              <a:t>low</a:t>
            </a:r>
            <a:r>
              <a:rPr lang="it-IT" sz="2700" dirty="0"/>
              <a:t> </a:t>
            </a:r>
            <a:r>
              <a:rPr lang="it-IT" sz="2700" dirty="0" err="1"/>
              <a:t>cost</a:t>
            </a:r>
            <a:r>
              <a:rPr lang="it-IT" sz="2700" dirty="0"/>
              <a:t> non ci sono più. Aerolinee Siciliane ha un ruolo naturale in un mercato strategico.</a:t>
            </a:r>
          </a:p>
          <a:p>
            <a:pPr marL="0" indent="0" algn="r">
              <a:lnSpc>
                <a:spcPct val="90000"/>
              </a:lnSpc>
              <a:buNone/>
            </a:pPr>
            <a:r>
              <a:rPr lang="it-IT" sz="2700" b="1" u="sng" dirty="0"/>
              <a:t>La Sicilia post </a:t>
            </a:r>
            <a:r>
              <a:rPr lang="it-IT" sz="2700" b="1" u="sng" dirty="0" err="1"/>
              <a:t>Covid</a:t>
            </a:r>
            <a:r>
              <a:rPr lang="it-IT" sz="2700" b="1" u="sng" dirty="0"/>
              <a:t> </a:t>
            </a:r>
            <a:r>
              <a:rPr lang="it-IT" sz="2700" dirty="0"/>
              <a:t>ha un mercato potenziale di quaranta milioni di passeggeri. Sembra fantascienza, ma sono numeri contenuti nelle fredde analisi degli istituti di ricerca internazionali.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it-IT" sz="2700" b="1" u="sng" dirty="0"/>
              <a:t>Noi azionisti </a:t>
            </a:r>
            <a:r>
              <a:rPr lang="it-IT" sz="2700" dirty="0"/>
              <a:t>di Aerolinee Siciliane riteniamo che valori e volare sono elementi della forza che trasformiamo in strategia, energia, fiducia.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FE12E85-2932-A246-8743-649500A40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9383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it-IT"/>
              <a:t>Progetto: Studio Crispino &amp; Partners</a:t>
            </a:r>
          </a:p>
        </p:txBody>
      </p:sp>
    </p:spTree>
    <p:extLst>
      <p:ext uri="{BB962C8B-B14F-4D97-AF65-F5344CB8AC3E}">
        <p14:creationId xmlns:p14="http://schemas.microsoft.com/office/powerpoint/2010/main" val="1131370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0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/>
              <a:t>  TRASPORTO AEREO E BENEFICI	</a:t>
            </a:r>
          </a:p>
        </p:txBody>
      </p:sp>
      <p:sp>
        <p:nvSpPr>
          <p:cNvPr id="17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it-IT" sz="2700" dirty="0"/>
              <a:t>Il trasporto aereo prima del </a:t>
            </a:r>
            <a:r>
              <a:rPr lang="it-IT" sz="2700" dirty="0" err="1"/>
              <a:t>Covid</a:t>
            </a:r>
            <a:r>
              <a:rPr lang="it-IT" sz="2700" dirty="0"/>
              <a:t>:</a:t>
            </a:r>
          </a:p>
          <a:p>
            <a:pPr>
              <a:lnSpc>
                <a:spcPct val="90000"/>
              </a:lnSpc>
            </a:pPr>
            <a:r>
              <a:rPr lang="it-IT" sz="2700" dirty="0"/>
              <a:t>Rappresenta il 7,5% del PIL mondiale (diretto e indotto); </a:t>
            </a:r>
          </a:p>
          <a:p>
            <a:pPr>
              <a:lnSpc>
                <a:spcPct val="90000"/>
              </a:lnSpc>
            </a:pPr>
            <a:r>
              <a:rPr lang="it-IT" sz="2700" dirty="0"/>
              <a:t>Unisce persone, Paesi, famiglie e culture;</a:t>
            </a:r>
          </a:p>
          <a:p>
            <a:pPr>
              <a:lnSpc>
                <a:spcPct val="90000"/>
              </a:lnSpc>
            </a:pPr>
            <a:r>
              <a:rPr lang="it-IT" sz="2700" dirty="0"/>
              <a:t>È la porta di accesso ai mercati per i nostri prodotti;</a:t>
            </a:r>
          </a:p>
          <a:p>
            <a:pPr>
              <a:lnSpc>
                <a:spcPct val="90000"/>
              </a:lnSpc>
            </a:pPr>
            <a:r>
              <a:rPr lang="it-IT" sz="2700" dirty="0"/>
              <a:t>Consente lo sviluppo di commercio e turismo;</a:t>
            </a:r>
          </a:p>
          <a:p>
            <a:pPr>
              <a:lnSpc>
                <a:spcPct val="90000"/>
              </a:lnSpc>
            </a:pPr>
            <a:r>
              <a:rPr lang="it-IT" sz="2700" dirty="0"/>
              <a:t>Genera occupazione diretta (32 milioni di posti di lavoro nel mondo);</a:t>
            </a:r>
          </a:p>
          <a:p>
            <a:pPr>
              <a:lnSpc>
                <a:spcPct val="90000"/>
              </a:lnSpc>
            </a:pPr>
            <a:r>
              <a:rPr lang="it-IT" sz="2700" dirty="0"/>
              <a:t>Genera occupazione indiretta (fino a tre posti di lavoro ogni centomila euro di fatturato nell’indotto e nei settori che dipendono dai trasporti).</a:t>
            </a:r>
          </a:p>
          <a:p>
            <a:pPr>
              <a:lnSpc>
                <a:spcPct val="90000"/>
              </a:lnSpc>
            </a:pPr>
            <a:endParaRPr lang="it-IT" sz="2700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8710132-A9FE-2941-9733-E0A5E72CB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it-IT"/>
              <a:t>Progetto: Studio Crispino &amp; Partners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br>
              <a:rPr lang="it-IT" b="1" dirty="0"/>
            </a:br>
            <a:r>
              <a:rPr lang="it-IT" b="1" dirty="0"/>
              <a:t>Perché una compagnia aerea siciliana </a:t>
            </a:r>
            <a:br>
              <a:rPr lang="it-IT" dirty="0"/>
            </a:b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1830638"/>
              </p:ext>
            </p:extLst>
          </p:nvPr>
        </p:nvGraphicFramePr>
        <p:xfrm>
          <a:off x="457200" y="1600200"/>
          <a:ext cx="8229600" cy="479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Oggi</a:t>
                      </a:r>
                      <a:r>
                        <a:rPr lang="it-IT" baseline="0" dirty="0"/>
                        <a:t>, cosa perdiamo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Cosa ci sarà con Aerolinee Siciliane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 Sicilia, prima del </a:t>
                      </a:r>
                      <a:r>
                        <a:rPr lang="it-IT" sz="14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Covid</a:t>
                      </a:r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arrivavano e partivano 2,2 passeggeri per ogni abitante, per un totale di tredici milioni di passeggeri, con un costo medio di 160 euro. Nel 2023 il prezzo medio tendenziale è aumentato di quasi 50 euro.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Dei due miliardi di spesa aggregata nel settore del trasporto aereo, in Sicilia restano solo parte delle tasse e parte degli stipendi.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Oltre a queste perdite finanziarie, i siciliani pagano alle compagnie straniere pubblicità,  sconti o contributi 35 milioni di euro circa. 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 compagnie praticano ai siciliani, in media, tariffe più alte rispetto agli altri cittadini di Europa.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Know-how, formazione, attività complementari al trasporto aereo (manutenzione, catering, assistenti di volo, etc.), scuole superiori e  posti di lavoro sono prevalentemente decisi e allocati fuori dall’isola.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it-IT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Una compagnia siciliana con 400 posizioni di lavoro diretto e qualificato e altre 600 posizioni nell’indotto. 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Grazie agli effetti macroeconomici, altri 6000 giovani non dovrebbero più fuggire dalla Sicilia per trovare un lavoro.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Rottura dell’oligopolio anticoncorrenziale che fa pagare a ogni siciliano 450 Euro in più l’anno.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Ritmi di ripresa economica dopo il </a:t>
                      </a:r>
                      <a:r>
                        <a:rPr lang="it-IT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Covid</a:t>
                      </a:r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più rapidi.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Possibilità di gestione diretta del trasporto dei prodotti agroalimentari all’estero e del turismo dell’isola.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Grazie al Consorzio Paradiso Sicilia, nato grazie a Aerolinee Siciliane, politiche di </a:t>
                      </a:r>
                      <a:r>
                        <a:rPr lang="it-IT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incoming</a:t>
                      </a:r>
                      <a:r>
                        <a:rPr lang="it-I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mirate per far crescere agenzie, ospitalità, servizi, prodotti tipici.</a:t>
                      </a:r>
                    </a:p>
                    <a:p>
                      <a:pPr algn="just"/>
                      <a:endParaRPr lang="it-IT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05F5DA1-5BE8-4444-9997-F9094D0D3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Progetto: Studio Crispino &amp; Partners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lnSpc>
                <a:spcPct val="90000"/>
              </a:lnSpc>
            </a:pPr>
            <a:br>
              <a:rPr lang="it-IT" sz="3100" b="1">
                <a:solidFill>
                  <a:srgbClr val="FFFFFF"/>
                </a:solidFill>
              </a:rPr>
            </a:br>
            <a:r>
              <a:rPr lang="it-IT" sz="3100" b="1">
                <a:solidFill>
                  <a:srgbClr val="FFFFFF"/>
                </a:solidFill>
              </a:rPr>
              <a:t>Aerolinee Siciliane è un’impresa che si sostiene da sè, capace di stare sul mercato.</a:t>
            </a:r>
            <a:br>
              <a:rPr lang="it-IT" sz="3100">
                <a:solidFill>
                  <a:srgbClr val="FFFFFF"/>
                </a:solidFill>
              </a:rPr>
            </a:br>
            <a:endParaRPr lang="it-IT" sz="3100">
              <a:solidFill>
                <a:srgbClr val="FFFFFF"/>
              </a:solidFill>
            </a:endParaRP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 fontScale="92500"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it-IT" dirty="0"/>
              <a:t>	</a:t>
            </a:r>
            <a:r>
              <a:rPr lang="it-IT" b="1" dirty="0"/>
              <a:t>La Sicilia è il mercato aereo più ricco d’Italia, anche durante la crisi </a:t>
            </a:r>
            <a:r>
              <a:rPr lang="it-IT" b="1" dirty="0" err="1"/>
              <a:t>Covid</a:t>
            </a:r>
            <a:r>
              <a:rPr lang="it-IT" b="1" dirty="0"/>
              <a:t>. </a:t>
            </a:r>
          </a:p>
          <a:p>
            <a:pPr indent="12700" algn="r">
              <a:lnSpc>
                <a:spcPct val="90000"/>
              </a:lnSpc>
              <a:buNone/>
            </a:pPr>
            <a:r>
              <a:rPr lang="it-IT" dirty="0"/>
              <a:t>Catania e Palermo sono stati il terzo e quarto aeroporto d’Italia, con calo di traffico inferiore a Fiumicino e Milano.</a:t>
            </a:r>
          </a:p>
          <a:p>
            <a:pPr indent="12700">
              <a:lnSpc>
                <a:spcPct val="90000"/>
              </a:lnSpc>
              <a:buNone/>
            </a:pPr>
            <a:r>
              <a:rPr lang="it-IT" dirty="0"/>
              <a:t>Il nostro è un mercato </a:t>
            </a:r>
            <a:r>
              <a:rPr lang="it-IT" b="1" dirty="0"/>
              <a:t>identitario</a:t>
            </a:r>
            <a:r>
              <a:rPr lang="it-IT" dirty="0"/>
              <a:t>, nel quale una compagnia aerea creata da centinaia di siciliani ha grandi opportunità.</a:t>
            </a:r>
          </a:p>
          <a:p>
            <a:pPr>
              <a:lnSpc>
                <a:spcPct val="90000"/>
              </a:lnSpc>
              <a:buNone/>
            </a:pP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E0C692A-E309-864D-929A-F43A85F3F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9383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it-IT"/>
              <a:t>Progetto: Studio Crispino &amp; Partners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4293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3125451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5125" y="591344"/>
            <a:ext cx="2400300" cy="5585619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lnSpc>
                <a:spcPct val="90000"/>
              </a:lnSpc>
            </a:pPr>
            <a:br>
              <a:rPr lang="it-IT" sz="3400" b="1">
                <a:solidFill>
                  <a:srgbClr val="FFFFFF"/>
                </a:solidFill>
              </a:rPr>
            </a:br>
            <a:r>
              <a:rPr lang="it-IT" sz="3400" b="1">
                <a:solidFill>
                  <a:srgbClr val="FFFFFF"/>
                </a:solidFill>
              </a:rPr>
              <a:t>IL VALORE SICILIA</a:t>
            </a:r>
            <a:br>
              <a:rPr lang="it-IT" sz="3400" b="1">
                <a:solidFill>
                  <a:srgbClr val="FFFFFF"/>
                </a:solidFill>
              </a:rPr>
            </a:br>
            <a:r>
              <a:rPr lang="it-IT" sz="3400" b="1">
                <a:solidFill>
                  <a:srgbClr val="FFFFFF"/>
                </a:solidFill>
              </a:rPr>
              <a:t>(LA FILOSOFIA AZIENDALE)</a:t>
            </a:r>
            <a:endParaRPr lang="it-IT" sz="3400">
              <a:solidFill>
                <a:srgbClr val="FFFFFF"/>
              </a:solidFill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7A96964-524C-3C4E-9F9F-7715D5AB2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35481" y="6356350"/>
            <a:ext cx="363184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it-IT"/>
              <a:t>Progetto: Studio Crispino &amp; Partners</a:t>
            </a:r>
          </a:p>
        </p:txBody>
      </p:sp>
      <p:sp>
        <p:nvSpPr>
          <p:cNvPr id="24" name="Arc 2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it-IT" sz="1800" dirty="0"/>
              <a:t>Dopo il </a:t>
            </a:r>
            <a:r>
              <a:rPr lang="it-IT" sz="1800" dirty="0" err="1"/>
              <a:t>Covid</a:t>
            </a:r>
            <a:r>
              <a:rPr lang="it-IT" sz="1800" dirty="0"/>
              <a:t> e la guerra ucraina bisognerà innovare il modello di business nel trasporto aereo, e superare la filosofia scarna del falso </a:t>
            </a:r>
            <a:r>
              <a:rPr lang="it-IT" sz="1800" dirty="0" err="1"/>
              <a:t>low</a:t>
            </a:r>
            <a:r>
              <a:rPr lang="it-IT" sz="1800" dirty="0"/>
              <a:t> </a:t>
            </a:r>
            <a:r>
              <a:rPr lang="it-IT" sz="1800" dirty="0" err="1"/>
              <a:t>cost</a:t>
            </a:r>
            <a:r>
              <a:rPr lang="it-IT" sz="1800" dirty="0"/>
              <a:t>, ‘no </a:t>
            </a:r>
            <a:r>
              <a:rPr lang="it-IT" sz="1800" dirty="0" err="1"/>
              <a:t>frill</a:t>
            </a:r>
            <a:r>
              <a:rPr lang="it-IT" sz="1800" dirty="0"/>
              <a:t>, no </a:t>
            </a:r>
            <a:r>
              <a:rPr lang="it-IT" sz="1800" dirty="0" err="1"/>
              <a:t>thrill</a:t>
            </a:r>
            <a:r>
              <a:rPr lang="it-IT" sz="1800" dirty="0"/>
              <a:t>’. Aerolinee Siciliane è al momento l’unico operatore che oggi si pone questo obiettivo strategico.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it-IT" sz="1800" dirty="0"/>
              <a:t>Dopo la crisi </a:t>
            </a:r>
            <a:r>
              <a:rPr lang="it-IT" sz="1800" dirty="0" err="1"/>
              <a:t>Covid</a:t>
            </a:r>
            <a:r>
              <a:rPr lang="it-IT" sz="1800" dirty="0"/>
              <a:t>, la competizione sarà basata su prezzi competitivi e servizi completi e personalizzati, senza sorprese.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it-IT" sz="1800" dirty="0"/>
              <a:t>Gli azionisti di Aerolinee Siciliane garantiranno vantaggi che sono anche strumenti di fidelizzazione e marketing:</a:t>
            </a:r>
          </a:p>
          <a:p>
            <a:pPr>
              <a:lnSpc>
                <a:spcPct val="90000"/>
              </a:lnSpc>
            </a:pPr>
            <a:r>
              <a:rPr lang="it-IT" sz="1800" dirty="0"/>
              <a:t>Biglietti aerei scontati riservati agli azionisti.</a:t>
            </a:r>
          </a:p>
          <a:p>
            <a:pPr>
              <a:lnSpc>
                <a:spcPct val="90000"/>
              </a:lnSpc>
            </a:pPr>
            <a:r>
              <a:rPr lang="it-IT" sz="1800" dirty="0"/>
              <a:t>Biglietti a prezzo ridotto per gli studenti fuori sede, gli anziani, scuole, e pazienti di strutture ospedaliere.</a:t>
            </a:r>
          </a:p>
          <a:p>
            <a:pPr>
              <a:lnSpc>
                <a:spcPct val="90000"/>
              </a:lnSpc>
            </a:pPr>
            <a:r>
              <a:rPr lang="it-IT" sz="1800" dirty="0"/>
              <a:t>Particolare attenzione sarà riservata ad accordi con le scuole per favorire la ripresa del turismo studentesco, consolidare l’immagine del vettore nel territorio, creare la fidelizzazione dei giovani viaggiatori.</a:t>
            </a:r>
          </a:p>
        </p:txBody>
      </p:sp>
    </p:spTree>
    <p:extLst>
      <p:ext uri="{BB962C8B-B14F-4D97-AF65-F5344CB8AC3E}">
        <p14:creationId xmlns:p14="http://schemas.microsoft.com/office/powerpoint/2010/main" val="782304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b="1"/>
              <a:t>Aerolinee Siciliane è un progetto nuovo. </a:t>
            </a:r>
            <a:endParaRPr lang="it-IT"/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None/>
            </a:pPr>
            <a:endParaRPr lang="it-IT" sz="2700" dirty="0"/>
          </a:p>
          <a:p>
            <a:pPr>
              <a:lnSpc>
                <a:spcPct val="90000"/>
              </a:lnSpc>
              <a:buNone/>
            </a:pPr>
            <a:r>
              <a:rPr lang="it-IT" sz="2700" b="1" dirty="0"/>
              <a:t>Le compagnie di bandiera siciliane, in passato, guadagnavano bene</a:t>
            </a:r>
            <a:r>
              <a:rPr lang="it-IT" sz="2700" dirty="0"/>
              <a:t>. Sono state battute da fattori non di mercato.</a:t>
            </a:r>
          </a:p>
          <a:p>
            <a:pPr>
              <a:lnSpc>
                <a:spcPct val="90000"/>
              </a:lnSpc>
              <a:buNone/>
            </a:pPr>
            <a:r>
              <a:rPr lang="it-IT" sz="2700" b="1" dirty="0"/>
              <a:t>Aerolinee Siciliane sarà patrimonializzata </a:t>
            </a:r>
            <a:r>
              <a:rPr lang="it-IT" sz="2700" dirty="0"/>
              <a:t>perché avrà hangar per la manutenzione, proprie sedi, centri di addestramento, spazi operativi, aerei.</a:t>
            </a:r>
          </a:p>
          <a:p>
            <a:pPr>
              <a:lnSpc>
                <a:spcPct val="90000"/>
              </a:lnSpc>
              <a:buNone/>
            </a:pPr>
            <a:r>
              <a:rPr lang="it-IT" sz="2700" b="1" dirty="0"/>
              <a:t>Aerolinee Siciliane sa conquistare migliori condizioni economiche</a:t>
            </a:r>
            <a:r>
              <a:rPr lang="it-IT" sz="2700" dirty="0"/>
              <a:t> e gestionali grazie agli investimenti e la capacità di gestire le funzioni strategiche in </a:t>
            </a:r>
            <a:r>
              <a:rPr lang="it-IT" sz="2700" dirty="0" err="1"/>
              <a:t>house</a:t>
            </a:r>
            <a:r>
              <a:rPr lang="it-IT" sz="2700" dirty="0"/>
              <a:t> (manutenzione e revisione dei componenti, tra gli altri).</a:t>
            </a:r>
          </a:p>
          <a:p>
            <a:pPr>
              <a:lnSpc>
                <a:spcPct val="90000"/>
              </a:lnSpc>
              <a:buNone/>
            </a:pPr>
            <a:r>
              <a:rPr lang="it-IT" sz="2700" b="1" dirty="0"/>
              <a:t>Aerolinee Siciliane offrirà i propri servizi di manutenzione </a:t>
            </a:r>
            <a:r>
              <a:rPr lang="it-IT" sz="2700" dirty="0"/>
              <a:t>anche a compagnie terze.</a:t>
            </a:r>
          </a:p>
          <a:p>
            <a:pPr>
              <a:lnSpc>
                <a:spcPct val="90000"/>
              </a:lnSpc>
              <a:buNone/>
            </a:pPr>
            <a:r>
              <a:rPr lang="it-IT" sz="2700" b="1" dirty="0"/>
              <a:t>Aerolinee Siciliane costituirà centri di formazione e addestramento </a:t>
            </a:r>
            <a:r>
              <a:rPr lang="it-IT" sz="2700" dirty="0"/>
              <a:t>del personale viaggiante, tecnici di base e tecnici di linea.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89FE558-F472-8A44-A6AF-354456378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it-IT"/>
              <a:t>Progetto: Studio Crispino &amp; Partners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I vantaggi per gli azionisti e i siciliani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35481" y="319088"/>
            <a:ext cx="5179868" cy="5857875"/>
          </a:xfrm>
        </p:spPr>
        <p:txBody>
          <a:bodyPr anchor="ctr">
            <a:normAutofit/>
          </a:bodyPr>
          <a:lstStyle/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it-IT" sz="2200" b="1" dirty="0"/>
              <a:t>Libera circolazione delle azioni</a:t>
            </a:r>
            <a:r>
              <a:rPr lang="it-IT" sz="2200" dirty="0"/>
              <a:t>, con possibilità di trarre vantaggio dalla cessione dei titoli, considerati i benefit riservati ai soci sui biglietti aerei.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it-IT" sz="2200" b="1" dirty="0"/>
              <a:t>Risparmio del 10% sui biglietti per gli azionisti e </a:t>
            </a:r>
            <a:r>
              <a:rPr lang="it-IT" sz="2200" b="1" dirty="0" err="1"/>
              <a:t>price</a:t>
            </a:r>
            <a:r>
              <a:rPr lang="it-IT" sz="2200" b="1" dirty="0"/>
              <a:t> </a:t>
            </a:r>
            <a:r>
              <a:rPr lang="it-IT" sz="2200" b="1" dirty="0" err="1"/>
              <a:t>cap</a:t>
            </a:r>
            <a:r>
              <a:rPr lang="it-IT" sz="2200" b="1" dirty="0"/>
              <a:t> </a:t>
            </a:r>
            <a:r>
              <a:rPr lang="it-IT" sz="2200" dirty="0"/>
              <a:t>(prezzo garantito anche sui biglietti last minute). 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it-IT" sz="2200" b="1" dirty="0"/>
              <a:t>Riduzione dei prezzi del trasporto aereo </a:t>
            </a:r>
            <a:r>
              <a:rPr lang="it-IT" sz="2200" dirty="0"/>
              <a:t>per effetto dell’ingresso nel mercato di un vettore libero e indipendente, fortemente radicato nel territorio.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it-IT" sz="2200" b="1" dirty="0"/>
              <a:t>Aumento dell’occupazione </a:t>
            </a:r>
            <a:r>
              <a:rPr lang="it-IT" sz="2200" dirty="0"/>
              <a:t>in Sicilia.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it-IT" sz="2200" b="1" dirty="0"/>
              <a:t>Avvio di politiche di </a:t>
            </a:r>
            <a:r>
              <a:rPr lang="it-IT" sz="2200" b="1" i="1" dirty="0" err="1"/>
              <a:t>incoming</a:t>
            </a:r>
            <a:r>
              <a:rPr lang="it-IT" sz="2200" b="1" dirty="0"/>
              <a:t> </a:t>
            </a:r>
            <a:r>
              <a:rPr lang="it-IT" sz="2200" dirty="0"/>
              <a:t>basate sull’offerta di prodotti e servizi siciliani.  </a:t>
            </a:r>
          </a:p>
          <a:p>
            <a:pPr>
              <a:lnSpc>
                <a:spcPct val="90000"/>
              </a:lnSpc>
              <a:buNone/>
            </a:pPr>
            <a:endParaRPr lang="it-IT" sz="2200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A720177-548B-3847-9546-B8E72F625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9383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it-IT"/>
              <a:t>Progetto: Studio Crispino &amp; Partners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9522</TotalTime>
  <Words>1915</Words>
  <Application>Microsoft Macintosh PowerPoint</Application>
  <PresentationFormat>Presentazione su schermo (4:3)</PresentationFormat>
  <Paragraphs>370</Paragraphs>
  <Slides>19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2" baseType="lpstr">
      <vt:lpstr>Arial</vt:lpstr>
      <vt:lpstr>Calibri</vt:lpstr>
      <vt:lpstr>Tema di Office</vt:lpstr>
      <vt:lpstr>Presentazione standard di PowerPoint</vt:lpstr>
      <vt:lpstr>Aerolinee siciliane</vt:lpstr>
      <vt:lpstr>Cento milioni di passeggeri sono la sicilia vera</vt:lpstr>
      <vt:lpstr>  TRASPORTO AEREO E BENEFICI </vt:lpstr>
      <vt:lpstr> Perché una compagnia aerea siciliana  </vt:lpstr>
      <vt:lpstr> Aerolinee Siciliane è un’impresa che si sostiene da sè, capace di stare sul mercato. </vt:lpstr>
      <vt:lpstr> IL VALORE SICILIA (LA FILOSOFIA AZIENDALE)</vt:lpstr>
      <vt:lpstr>Aerolinee Siciliane è un progetto nuovo. </vt:lpstr>
      <vt:lpstr>I vantaggi per gli azionisti e i siciliani</vt:lpstr>
      <vt:lpstr>OCCUPAZIONE</vt:lpstr>
      <vt:lpstr>TURISMO </vt:lpstr>
      <vt:lpstr>FLOTTA  </vt:lpstr>
      <vt:lpstr>Il mercato aereo siciliano pre Covid</vt:lpstr>
      <vt:lpstr>Il mercato con Aerolinee Siciliane*</vt:lpstr>
      <vt:lpstr>BASI OPERATIVE strutture previste </vt:lpstr>
      <vt:lpstr>FACT SHEET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Benedetta Melchiorre</dc:creator>
  <cp:lastModifiedBy>Benedetta Melchiorre</cp:lastModifiedBy>
  <cp:revision>16</cp:revision>
  <dcterms:created xsi:type="dcterms:W3CDTF">2020-09-30T11:37:44Z</dcterms:created>
  <dcterms:modified xsi:type="dcterms:W3CDTF">2023-07-31T19:01:08Z</dcterms:modified>
</cp:coreProperties>
</file>